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2" r:id="rId3"/>
    <p:sldId id="393" r:id="rId4"/>
    <p:sldId id="394" r:id="rId5"/>
    <p:sldId id="408" r:id="rId6"/>
    <p:sldId id="407" r:id="rId7"/>
    <p:sldId id="409" r:id="rId8"/>
    <p:sldId id="395" r:id="rId9"/>
    <p:sldId id="398" r:id="rId10"/>
    <p:sldId id="399" r:id="rId11"/>
    <p:sldId id="400" r:id="rId12"/>
    <p:sldId id="306" r:id="rId13"/>
    <p:sldId id="402" r:id="rId14"/>
    <p:sldId id="397" r:id="rId15"/>
    <p:sldId id="410" r:id="rId16"/>
    <p:sldId id="404" r:id="rId17"/>
    <p:sldId id="405" r:id="rId18"/>
    <p:sldId id="401" r:id="rId19"/>
    <p:sldId id="406" r:id="rId20"/>
    <p:sldId id="403" r:id="rId21"/>
    <p:sldId id="383" r:id="rId22"/>
    <p:sldId id="392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Wells" initials="BW" lastIdx="2" clrIdx="0">
    <p:extLst>
      <p:ext uri="{19B8F6BF-5375-455C-9EA6-DF929625EA0E}">
        <p15:presenceInfo xmlns:p15="http://schemas.microsoft.com/office/powerpoint/2012/main" userId="S-1-5-21-2025429265-1004336348-682003330-5429" providerId="AD"/>
      </p:ext>
    </p:extLst>
  </p:cmAuthor>
  <p:cmAuthor id="2" name="Todd Hughes" initials="TH" lastIdx="7" clrIdx="1">
    <p:extLst>
      <p:ext uri="{19B8F6BF-5375-455C-9EA6-DF929625EA0E}">
        <p15:presenceInfo xmlns:p15="http://schemas.microsoft.com/office/powerpoint/2012/main" userId="S-1-5-21-2025429265-1004336348-682003330-5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56" autoAdjust="0"/>
  </p:normalViewPr>
  <p:slideViewPr>
    <p:cSldViewPr snapToGrid="0">
      <p:cViewPr varScale="1">
        <p:scale>
          <a:sx n="104" d="100"/>
          <a:sy n="104" d="100"/>
        </p:scale>
        <p:origin x="324" y="63"/>
      </p:cViewPr>
      <p:guideLst/>
    </p:cSldViewPr>
  </p:slideViewPr>
  <p:outlineViewPr>
    <p:cViewPr>
      <p:scale>
        <a:sx n="33" d="100"/>
        <a:sy n="33" d="100"/>
      </p:scale>
      <p:origin x="0" y="-66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crstore\jobs\Q1011\Methodology%20Reports\Report4_Tables_RR_0891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7.1, 7.2'!$A$16</c:f>
              <c:strCache>
                <c:ptCount val="1"/>
                <c:pt idx="0">
                  <c:v>Household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'fig 7.1, 7.2'!$B$15:$J$15</c:f>
              <c:strCache>
                <c:ptCount val="9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2011-2012</c:v>
                </c:pt>
                <c:pt idx="6">
                  <c:v>2013-2014</c:v>
                </c:pt>
                <c:pt idx="7">
                  <c:v>2015-2016</c:v>
                </c:pt>
                <c:pt idx="8">
                  <c:v>2017</c:v>
                </c:pt>
              </c:strCache>
            </c:strRef>
          </c:cat>
          <c:val>
            <c:numRef>
              <c:f>'fig 7.1, 7.2'!$B$16:$J$16</c:f>
              <c:numCache>
                <c:formatCode>General</c:formatCode>
                <c:ptCount val="9"/>
                <c:pt idx="2">
                  <c:v>29.6</c:v>
                </c:pt>
                <c:pt idx="3">
                  <c:v>21.1</c:v>
                </c:pt>
                <c:pt idx="4">
                  <c:v>17.399999999999999</c:v>
                </c:pt>
                <c:pt idx="5">
                  <c:v>17.7</c:v>
                </c:pt>
                <c:pt idx="6">
                  <c:v>16</c:v>
                </c:pt>
                <c:pt idx="7">
                  <c:v>8.9</c:v>
                </c:pt>
                <c:pt idx="8">
                  <c:v>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63-48D4-96F4-10F8645DA421}"/>
            </c:ext>
          </c:extLst>
        </c:ser>
        <c:ser>
          <c:idx val="1"/>
          <c:order val="1"/>
          <c:tx>
            <c:strRef>
              <c:f>'fig 7.1, 7.2'!$A$17</c:f>
              <c:strCache>
                <c:ptCount val="1"/>
                <c:pt idx="0">
                  <c:v>Adult</c:v>
                </c:pt>
              </c:strCache>
            </c:strRef>
          </c:tx>
          <c:spPr>
            <a:ln w="381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'fig 7.1, 7.2'!$B$15:$J$15</c:f>
              <c:strCache>
                <c:ptCount val="9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2011-2012</c:v>
                </c:pt>
                <c:pt idx="6">
                  <c:v>2013-2014</c:v>
                </c:pt>
                <c:pt idx="7">
                  <c:v>2015-2016</c:v>
                </c:pt>
                <c:pt idx="8">
                  <c:v>2017</c:v>
                </c:pt>
              </c:strCache>
            </c:strRef>
          </c:cat>
          <c:val>
            <c:numRef>
              <c:f>'fig 7.1, 7.2'!$B$17:$J$17</c:f>
              <c:numCache>
                <c:formatCode>General</c:formatCode>
                <c:ptCount val="9"/>
                <c:pt idx="0">
                  <c:v>37.700000000000003</c:v>
                </c:pt>
                <c:pt idx="1">
                  <c:v>33.5</c:v>
                </c:pt>
                <c:pt idx="2">
                  <c:v>26.9</c:v>
                </c:pt>
                <c:pt idx="3">
                  <c:v>18.7</c:v>
                </c:pt>
                <c:pt idx="4">
                  <c:v>15.6</c:v>
                </c:pt>
                <c:pt idx="5">
                  <c:v>16.5</c:v>
                </c:pt>
                <c:pt idx="6">
                  <c:v>15</c:v>
                </c:pt>
                <c:pt idx="7">
                  <c:v>9.1</c:v>
                </c:pt>
                <c:pt idx="8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63-48D4-96F4-10F8645DA421}"/>
            </c:ext>
          </c:extLst>
        </c:ser>
        <c:ser>
          <c:idx val="2"/>
          <c:order val="2"/>
          <c:tx>
            <c:strRef>
              <c:f>'fig 7.1, 7.2'!$A$18</c:f>
              <c:strCache>
                <c:ptCount val="1"/>
                <c:pt idx="0">
                  <c:v>Child</c:v>
                </c:pt>
              </c:strCache>
            </c:strRef>
          </c:tx>
          <c:spPr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'fig 7.1, 7.2'!$B$15:$J$15</c:f>
              <c:strCache>
                <c:ptCount val="9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2011-2012</c:v>
                </c:pt>
                <c:pt idx="6">
                  <c:v>2013-2014</c:v>
                </c:pt>
                <c:pt idx="7">
                  <c:v>2015-2016</c:v>
                </c:pt>
                <c:pt idx="8">
                  <c:v>2017</c:v>
                </c:pt>
              </c:strCache>
            </c:strRef>
          </c:cat>
          <c:val>
            <c:numRef>
              <c:f>'fig 7.1, 7.2'!$B$18:$J$18</c:f>
              <c:numCache>
                <c:formatCode>General</c:formatCode>
                <c:ptCount val="9"/>
                <c:pt idx="0">
                  <c:v>33</c:v>
                </c:pt>
                <c:pt idx="1">
                  <c:v>27.3</c:v>
                </c:pt>
                <c:pt idx="2">
                  <c:v>25.2</c:v>
                </c:pt>
                <c:pt idx="3">
                  <c:v>16.8</c:v>
                </c:pt>
                <c:pt idx="4">
                  <c:v>14.1</c:v>
                </c:pt>
                <c:pt idx="5">
                  <c:v>13.3</c:v>
                </c:pt>
                <c:pt idx="6">
                  <c:v>11.4</c:v>
                </c:pt>
                <c:pt idx="7">
                  <c:v>9.6999999999999993</c:v>
                </c:pt>
                <c:pt idx="8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63-48D4-96F4-10F8645DA421}"/>
            </c:ext>
          </c:extLst>
        </c:ser>
        <c:ser>
          <c:idx val="3"/>
          <c:order val="3"/>
          <c:tx>
            <c:strRef>
              <c:f>'fig 7.1, 7.2'!$A$19</c:f>
              <c:strCache>
                <c:ptCount val="1"/>
                <c:pt idx="0">
                  <c:v>Adolescent</c:v>
                </c:pt>
              </c:strCache>
            </c:strRef>
          </c:tx>
          <c:spPr>
            <a:ln w="381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'fig 7.1, 7.2'!$B$15:$J$15</c:f>
              <c:strCache>
                <c:ptCount val="9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2011-2012</c:v>
                </c:pt>
                <c:pt idx="6">
                  <c:v>2013-2014</c:v>
                </c:pt>
                <c:pt idx="7">
                  <c:v>2015-2016</c:v>
                </c:pt>
                <c:pt idx="8">
                  <c:v>2017</c:v>
                </c:pt>
              </c:strCache>
            </c:strRef>
          </c:cat>
          <c:val>
            <c:numRef>
              <c:f>'fig 7.1, 7.2'!$B$19:$J$19</c:f>
              <c:numCache>
                <c:formatCode>General</c:formatCode>
                <c:ptCount val="9"/>
                <c:pt idx="0">
                  <c:v>23.9</c:v>
                </c:pt>
                <c:pt idx="1">
                  <c:v>19.2</c:v>
                </c:pt>
                <c:pt idx="2">
                  <c:v>14.2</c:v>
                </c:pt>
                <c:pt idx="3">
                  <c:v>10.199999999999999</c:v>
                </c:pt>
                <c:pt idx="4">
                  <c:v>7.5</c:v>
                </c:pt>
                <c:pt idx="5">
                  <c:v>7.1</c:v>
                </c:pt>
                <c:pt idx="6">
                  <c:v>6.1</c:v>
                </c:pt>
                <c:pt idx="7">
                  <c:v>3.7</c:v>
                </c:pt>
                <c:pt idx="8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063-48D4-96F4-10F8645DA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4107600"/>
        <c:axId val="934115216"/>
      </c:lineChart>
      <c:catAx>
        <c:axId val="9341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115216"/>
        <c:crosses val="autoZero"/>
        <c:auto val="1"/>
        <c:lblAlgn val="ctr"/>
        <c:lblOffset val="100"/>
        <c:noMultiLvlLbl val="0"/>
      </c:catAx>
      <c:valAx>
        <c:axId val="9341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Response Rate (%)</a:t>
                </a:r>
              </a:p>
              <a:p>
                <a:pPr>
                  <a:defRPr sz="1200" b="1"/>
                </a:pP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1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B1BED-AC40-4970-A412-5DF6160C2F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90E803-2B44-4C5C-A25A-9924E846689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Screener Interview</a:t>
          </a:r>
          <a:endParaRPr lang="en-US" dirty="0"/>
        </a:p>
      </dgm:t>
    </dgm:pt>
    <dgm:pt modelId="{62CDEF7C-C15A-4E5F-B9E5-E8D62AF13E92}" type="parTrans" cxnId="{7DD2F170-F87B-4646-92EA-35B131204C72}">
      <dgm:prSet/>
      <dgm:spPr/>
      <dgm:t>
        <a:bodyPr/>
        <a:lstStyle/>
        <a:p>
          <a:endParaRPr lang="en-US"/>
        </a:p>
      </dgm:t>
    </dgm:pt>
    <dgm:pt modelId="{AE928CDF-1929-43E8-BE1A-DC8D7CADBC5C}" type="sibTrans" cxnId="{7DD2F170-F87B-4646-92EA-35B131204C72}">
      <dgm:prSet/>
      <dgm:spPr/>
      <dgm:t>
        <a:bodyPr/>
        <a:lstStyle/>
        <a:p>
          <a:endParaRPr lang="en-US"/>
        </a:p>
      </dgm:t>
    </dgm:pt>
    <dgm:pt modelId="{8E4E762E-A74B-49CE-8976-33CA1FE40A5A}">
      <dgm:prSet phldrT="[Text]"/>
      <dgm:spPr/>
      <dgm:t>
        <a:bodyPr/>
        <a:lstStyle/>
        <a:p>
          <a:r>
            <a:rPr lang="en-US" dirty="0" smtClean="0"/>
            <a:t>Sample Adult Interview</a:t>
          </a:r>
          <a:endParaRPr lang="en-US" dirty="0"/>
        </a:p>
      </dgm:t>
    </dgm:pt>
    <dgm:pt modelId="{0C72AA63-3762-4B29-8511-9BC96F2ECBA6}" type="parTrans" cxnId="{65FB61C1-0207-4E20-9543-BCD71D748634}">
      <dgm:prSet/>
      <dgm:spPr/>
      <dgm:t>
        <a:bodyPr/>
        <a:lstStyle/>
        <a:p>
          <a:endParaRPr lang="en-US"/>
        </a:p>
      </dgm:t>
    </dgm:pt>
    <dgm:pt modelId="{8B0FCE28-E52C-4CA8-990F-6506E62657D7}" type="sibTrans" cxnId="{65FB61C1-0207-4E20-9543-BCD71D748634}">
      <dgm:prSet/>
      <dgm:spPr/>
      <dgm:t>
        <a:bodyPr/>
        <a:lstStyle/>
        <a:p>
          <a:endParaRPr lang="en-US"/>
        </a:p>
      </dgm:t>
    </dgm:pt>
    <dgm:pt modelId="{61FEB65A-7FE8-4423-B515-3C5FC28C6B50}">
      <dgm:prSet phldrT="[Text]"/>
      <dgm:spPr/>
      <dgm:t>
        <a:bodyPr/>
        <a:lstStyle/>
        <a:p>
          <a:r>
            <a:rPr lang="en-US" dirty="0" smtClean="0"/>
            <a:t>Sample Child Interview (by Parent Proxy)</a:t>
          </a:r>
          <a:endParaRPr lang="en-US" dirty="0"/>
        </a:p>
      </dgm:t>
    </dgm:pt>
    <dgm:pt modelId="{F91C862F-1CE0-4F34-B03B-F031F20937B1}" type="parTrans" cxnId="{D71A5AD5-F2D6-4512-BF09-13257237FD98}">
      <dgm:prSet/>
      <dgm:spPr/>
      <dgm:t>
        <a:bodyPr/>
        <a:lstStyle/>
        <a:p>
          <a:endParaRPr lang="en-US"/>
        </a:p>
      </dgm:t>
    </dgm:pt>
    <dgm:pt modelId="{59E56F48-D915-4D9F-8CD5-946AFE71358C}" type="sibTrans" cxnId="{D71A5AD5-F2D6-4512-BF09-13257237FD98}">
      <dgm:prSet/>
      <dgm:spPr/>
      <dgm:t>
        <a:bodyPr/>
        <a:lstStyle/>
        <a:p>
          <a:endParaRPr lang="en-US"/>
        </a:p>
      </dgm:t>
    </dgm:pt>
    <dgm:pt modelId="{D5E70C99-EEE5-4CD8-9235-2D566725114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Sample Teen Interview (with Parent’s Permission)</a:t>
          </a:r>
          <a:endParaRPr lang="en-US" dirty="0"/>
        </a:p>
      </dgm:t>
    </dgm:pt>
    <dgm:pt modelId="{7FDD7114-FF7F-4DA1-8E62-41CA5F93E254}" type="parTrans" cxnId="{4B13D1B8-9E90-4DE6-A179-C4AE1F9B53C4}">
      <dgm:prSet/>
      <dgm:spPr/>
      <dgm:t>
        <a:bodyPr/>
        <a:lstStyle/>
        <a:p>
          <a:endParaRPr lang="en-US"/>
        </a:p>
      </dgm:t>
    </dgm:pt>
    <dgm:pt modelId="{ADFD927D-2667-4BD8-B16D-1431D430B1FB}" type="sibTrans" cxnId="{4B13D1B8-9E90-4DE6-A179-C4AE1F9B53C4}">
      <dgm:prSet/>
      <dgm:spPr/>
      <dgm:t>
        <a:bodyPr/>
        <a:lstStyle/>
        <a:p>
          <a:endParaRPr lang="en-US"/>
        </a:p>
      </dgm:t>
    </dgm:pt>
    <dgm:pt modelId="{38808725-4B68-465A-9E2B-CEA852FB3BD2}" type="pres">
      <dgm:prSet presAssocID="{847B1BED-AC40-4970-A412-5DF6160C2F34}" presName="Name0" presStyleCnt="0">
        <dgm:presLayoutVars>
          <dgm:dir/>
          <dgm:resizeHandles val="exact"/>
        </dgm:presLayoutVars>
      </dgm:prSet>
      <dgm:spPr/>
    </dgm:pt>
    <dgm:pt modelId="{57AEA711-35EC-4324-83F6-4FC7A7D407BA}" type="pres">
      <dgm:prSet presAssocID="{4890E803-2B44-4C5C-A25A-9924E84668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7FF79-547C-4DCA-8AAD-2DE277957880}" type="pres">
      <dgm:prSet presAssocID="{AE928CDF-1929-43E8-BE1A-DC8D7CADBC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4529D5-6018-4F0E-B123-9D4657258D99}" type="pres">
      <dgm:prSet presAssocID="{AE928CDF-1929-43E8-BE1A-DC8D7CADBC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4FCF8D-E833-4C96-9DEA-BB56EC3FD66E}" type="pres">
      <dgm:prSet presAssocID="{8E4E762E-A74B-49CE-8976-33CA1FE40A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48C0-1D7C-4846-885D-1336A08B0830}" type="pres">
      <dgm:prSet presAssocID="{8B0FCE28-E52C-4CA8-990F-6506E62657D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F4BE6E0-E07A-44FD-B4B0-EEECA76CC369}" type="pres">
      <dgm:prSet presAssocID="{8B0FCE28-E52C-4CA8-990F-6506E62657D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B184BF-C0EC-4BDA-912E-B473EC7B0A0F}" type="pres">
      <dgm:prSet presAssocID="{61FEB65A-7FE8-4423-B515-3C5FC28C6B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7762-1C0D-4201-B877-102ED12A68C4}" type="pres">
      <dgm:prSet presAssocID="{59E56F48-D915-4D9F-8CD5-946AFE71358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F062CBA-FC64-4EFE-8D9C-383285839386}" type="pres">
      <dgm:prSet presAssocID="{59E56F48-D915-4D9F-8CD5-946AFE71358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5C8D12E-72F5-4C98-8EB2-8EF9E09D58BD}" type="pres">
      <dgm:prSet presAssocID="{D5E70C99-EEE5-4CD8-9235-2D56672511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EFF32-91FE-4A58-9DB4-2E66A3A61F8E}" type="presOf" srcId="{847B1BED-AC40-4970-A412-5DF6160C2F34}" destId="{38808725-4B68-465A-9E2B-CEA852FB3BD2}" srcOrd="0" destOrd="0" presId="urn:microsoft.com/office/officeart/2005/8/layout/process1"/>
    <dgm:cxn modelId="{A7AF0267-3C4C-4551-B005-F561F38F60CA}" type="presOf" srcId="{AE928CDF-1929-43E8-BE1A-DC8D7CADBC5C}" destId="{BAD7FF79-547C-4DCA-8AAD-2DE277957880}" srcOrd="0" destOrd="0" presId="urn:microsoft.com/office/officeart/2005/8/layout/process1"/>
    <dgm:cxn modelId="{B8EA61C8-A05F-43DF-AF5B-6D53C6169A31}" type="presOf" srcId="{8B0FCE28-E52C-4CA8-990F-6506E62657D7}" destId="{DF4BE6E0-E07A-44FD-B4B0-EEECA76CC369}" srcOrd="1" destOrd="0" presId="urn:microsoft.com/office/officeart/2005/8/layout/process1"/>
    <dgm:cxn modelId="{D71A5AD5-F2D6-4512-BF09-13257237FD98}" srcId="{847B1BED-AC40-4970-A412-5DF6160C2F34}" destId="{61FEB65A-7FE8-4423-B515-3C5FC28C6B50}" srcOrd="2" destOrd="0" parTransId="{F91C862F-1CE0-4F34-B03B-F031F20937B1}" sibTransId="{59E56F48-D915-4D9F-8CD5-946AFE71358C}"/>
    <dgm:cxn modelId="{4B13D1B8-9E90-4DE6-A179-C4AE1F9B53C4}" srcId="{847B1BED-AC40-4970-A412-5DF6160C2F34}" destId="{D5E70C99-EEE5-4CD8-9235-2D5667251147}" srcOrd="3" destOrd="0" parTransId="{7FDD7114-FF7F-4DA1-8E62-41CA5F93E254}" sibTransId="{ADFD927D-2667-4BD8-B16D-1431D430B1FB}"/>
    <dgm:cxn modelId="{14A97645-B643-43A3-88C0-3853B5F52C09}" type="presOf" srcId="{AE928CDF-1929-43E8-BE1A-DC8D7CADBC5C}" destId="{6D4529D5-6018-4F0E-B123-9D4657258D99}" srcOrd="1" destOrd="0" presId="urn:microsoft.com/office/officeart/2005/8/layout/process1"/>
    <dgm:cxn modelId="{9C058DEE-1F1F-4DCA-B88C-4730DDDAE1FD}" type="presOf" srcId="{4890E803-2B44-4C5C-A25A-9924E8466893}" destId="{57AEA711-35EC-4324-83F6-4FC7A7D407BA}" srcOrd="0" destOrd="0" presId="urn:microsoft.com/office/officeart/2005/8/layout/process1"/>
    <dgm:cxn modelId="{66304EE9-CC8D-4887-9207-3A0BEEC76479}" type="presOf" srcId="{8E4E762E-A74B-49CE-8976-33CA1FE40A5A}" destId="{E34FCF8D-E833-4C96-9DEA-BB56EC3FD66E}" srcOrd="0" destOrd="0" presId="urn:microsoft.com/office/officeart/2005/8/layout/process1"/>
    <dgm:cxn modelId="{65FB61C1-0207-4E20-9543-BCD71D748634}" srcId="{847B1BED-AC40-4970-A412-5DF6160C2F34}" destId="{8E4E762E-A74B-49CE-8976-33CA1FE40A5A}" srcOrd="1" destOrd="0" parTransId="{0C72AA63-3762-4B29-8511-9BC96F2ECBA6}" sibTransId="{8B0FCE28-E52C-4CA8-990F-6506E62657D7}"/>
    <dgm:cxn modelId="{F6F63686-2740-40BA-B937-703A49C8722A}" type="presOf" srcId="{59E56F48-D915-4D9F-8CD5-946AFE71358C}" destId="{95547762-1C0D-4201-B877-102ED12A68C4}" srcOrd="0" destOrd="0" presId="urn:microsoft.com/office/officeart/2005/8/layout/process1"/>
    <dgm:cxn modelId="{7DD2F170-F87B-4646-92EA-35B131204C72}" srcId="{847B1BED-AC40-4970-A412-5DF6160C2F34}" destId="{4890E803-2B44-4C5C-A25A-9924E8466893}" srcOrd="0" destOrd="0" parTransId="{62CDEF7C-C15A-4E5F-B9E5-E8D62AF13E92}" sibTransId="{AE928CDF-1929-43E8-BE1A-DC8D7CADBC5C}"/>
    <dgm:cxn modelId="{B7995A7D-796D-4AD4-8CC7-CDB80399F15E}" type="presOf" srcId="{8B0FCE28-E52C-4CA8-990F-6506E62657D7}" destId="{5C1E48C0-1D7C-4846-885D-1336A08B0830}" srcOrd="0" destOrd="0" presId="urn:microsoft.com/office/officeart/2005/8/layout/process1"/>
    <dgm:cxn modelId="{3CA4BECC-D961-46C0-95EC-57965A91FFEC}" type="presOf" srcId="{D5E70C99-EEE5-4CD8-9235-2D5667251147}" destId="{15C8D12E-72F5-4C98-8EB2-8EF9E09D58BD}" srcOrd="0" destOrd="0" presId="urn:microsoft.com/office/officeart/2005/8/layout/process1"/>
    <dgm:cxn modelId="{221B9D00-AC87-4207-9C5C-57A4F00F1443}" type="presOf" srcId="{61FEB65A-7FE8-4423-B515-3C5FC28C6B50}" destId="{42B184BF-C0EC-4BDA-912E-B473EC7B0A0F}" srcOrd="0" destOrd="0" presId="urn:microsoft.com/office/officeart/2005/8/layout/process1"/>
    <dgm:cxn modelId="{BB05EFD7-EB44-4600-B1D4-DE14D08C0F1D}" type="presOf" srcId="{59E56F48-D915-4D9F-8CD5-946AFE71358C}" destId="{8F062CBA-FC64-4EFE-8D9C-383285839386}" srcOrd="1" destOrd="0" presId="urn:microsoft.com/office/officeart/2005/8/layout/process1"/>
    <dgm:cxn modelId="{92A95146-4A9E-4CAB-9177-5BB35F2B8EC7}" type="presParOf" srcId="{38808725-4B68-465A-9E2B-CEA852FB3BD2}" destId="{57AEA711-35EC-4324-83F6-4FC7A7D407BA}" srcOrd="0" destOrd="0" presId="urn:microsoft.com/office/officeart/2005/8/layout/process1"/>
    <dgm:cxn modelId="{58C25FAB-B068-4590-9EFE-216B29584BF5}" type="presParOf" srcId="{38808725-4B68-465A-9E2B-CEA852FB3BD2}" destId="{BAD7FF79-547C-4DCA-8AAD-2DE277957880}" srcOrd="1" destOrd="0" presId="urn:microsoft.com/office/officeart/2005/8/layout/process1"/>
    <dgm:cxn modelId="{4156CD8F-152B-44B9-9E62-D547A1AFB35A}" type="presParOf" srcId="{BAD7FF79-547C-4DCA-8AAD-2DE277957880}" destId="{6D4529D5-6018-4F0E-B123-9D4657258D99}" srcOrd="0" destOrd="0" presId="urn:microsoft.com/office/officeart/2005/8/layout/process1"/>
    <dgm:cxn modelId="{2D1BD7B2-093F-449E-AEAF-A70E636035DE}" type="presParOf" srcId="{38808725-4B68-465A-9E2B-CEA852FB3BD2}" destId="{E34FCF8D-E833-4C96-9DEA-BB56EC3FD66E}" srcOrd="2" destOrd="0" presId="urn:microsoft.com/office/officeart/2005/8/layout/process1"/>
    <dgm:cxn modelId="{F848E502-4B1F-460C-804D-EBA04257D211}" type="presParOf" srcId="{38808725-4B68-465A-9E2B-CEA852FB3BD2}" destId="{5C1E48C0-1D7C-4846-885D-1336A08B0830}" srcOrd="3" destOrd="0" presId="urn:microsoft.com/office/officeart/2005/8/layout/process1"/>
    <dgm:cxn modelId="{F05D22E1-1D70-4771-8355-311729C61081}" type="presParOf" srcId="{5C1E48C0-1D7C-4846-885D-1336A08B0830}" destId="{DF4BE6E0-E07A-44FD-B4B0-EEECA76CC369}" srcOrd="0" destOrd="0" presId="urn:microsoft.com/office/officeart/2005/8/layout/process1"/>
    <dgm:cxn modelId="{39359A23-1A38-45E7-B7F8-7C70C2C62CE6}" type="presParOf" srcId="{38808725-4B68-465A-9E2B-CEA852FB3BD2}" destId="{42B184BF-C0EC-4BDA-912E-B473EC7B0A0F}" srcOrd="4" destOrd="0" presId="urn:microsoft.com/office/officeart/2005/8/layout/process1"/>
    <dgm:cxn modelId="{2ECDB9D7-42C6-4880-87DA-77385C2C9950}" type="presParOf" srcId="{38808725-4B68-465A-9E2B-CEA852FB3BD2}" destId="{95547762-1C0D-4201-B877-102ED12A68C4}" srcOrd="5" destOrd="0" presId="urn:microsoft.com/office/officeart/2005/8/layout/process1"/>
    <dgm:cxn modelId="{EE0382DA-8937-42FF-82E4-0F3A20B4E141}" type="presParOf" srcId="{95547762-1C0D-4201-B877-102ED12A68C4}" destId="{8F062CBA-FC64-4EFE-8D9C-383285839386}" srcOrd="0" destOrd="0" presId="urn:microsoft.com/office/officeart/2005/8/layout/process1"/>
    <dgm:cxn modelId="{CF7B127D-136F-460A-8F69-82479A7A7C39}" type="presParOf" srcId="{38808725-4B68-465A-9E2B-CEA852FB3BD2}" destId="{15C8D12E-72F5-4C98-8EB2-8EF9E09D58B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BA2F8B-2CB5-412F-BD42-BE548C54CF2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177D7D-C486-4C4E-943F-BADCDCFA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0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50A924-B94A-4CD7-9AC0-4B20DD563199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3A9257-A4B7-430F-AD9C-BC8F15EA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9257-A4B7-430F-AD9C-BC8F15EA6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7" descr="chis_header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cla_chpr_logo_v062006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213" y="1905000"/>
            <a:ext cx="180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HIS_Logo_New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1295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06800"/>
            <a:ext cx="9128125" cy="973138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Click to add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79938"/>
            <a:ext cx="9128125" cy="17875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085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8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his_header_tex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85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35163"/>
            <a:ext cx="86868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9" name="Picture 8" descr="ucla_chpr_logo_v06200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58100" y="76200"/>
            <a:ext cx="12573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 descr="CHIS_Logo_New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73025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his_footer_tex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477000"/>
            <a:ext cx="914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69932" y="6294437"/>
            <a:ext cx="463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75" y="3220433"/>
            <a:ext cx="9128125" cy="973138"/>
          </a:xfrm>
        </p:spPr>
        <p:txBody>
          <a:bodyPr/>
          <a:lstStyle/>
          <a:p>
            <a:r>
              <a:rPr lang="en-US" sz="3600" dirty="0" smtClean="0"/>
              <a:t>Innovating a multi-mode design for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 diverse, multilingual population: </a:t>
            </a:r>
            <a:br>
              <a:rPr lang="en-US" sz="3600" dirty="0" smtClean="0"/>
            </a:br>
            <a:r>
              <a:rPr lang="en-US" sz="3600" dirty="0" smtClean="0"/>
              <a:t>Results from a field experiment of </a:t>
            </a:r>
            <a:br>
              <a:rPr lang="en-US" sz="3600" dirty="0" smtClean="0"/>
            </a:br>
            <a:r>
              <a:rPr lang="en-US" sz="3600" dirty="0" smtClean="0"/>
              <a:t>the California Health Interview Survey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75" y="5634521"/>
            <a:ext cx="9128125" cy="1223480"/>
          </a:xfrm>
        </p:spPr>
        <p:txBody>
          <a:bodyPr/>
          <a:lstStyle/>
          <a:p>
            <a:pPr algn="ctr"/>
            <a:r>
              <a:rPr lang="en-US" sz="2000" dirty="0"/>
              <a:t>Todd Hughes</a:t>
            </a:r>
            <a:r>
              <a:rPr lang="en-US" sz="2000" baseline="30000" dirty="0"/>
              <a:t>1</a:t>
            </a:r>
            <a:r>
              <a:rPr lang="en-US" sz="2000" dirty="0"/>
              <a:t>, Brian M. Wells</a:t>
            </a:r>
            <a:r>
              <a:rPr lang="en-US" sz="2000" baseline="30000" dirty="0"/>
              <a:t>1</a:t>
            </a:r>
            <a:r>
              <a:rPr lang="en-US" sz="2000" dirty="0"/>
              <a:t>, Royce Park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David Dutwin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pPr algn="ctr"/>
            <a:r>
              <a:rPr lang="en-US" sz="1800" baseline="30000" dirty="0"/>
              <a:t>1</a:t>
            </a:r>
            <a:r>
              <a:rPr lang="en-US" sz="1800" dirty="0"/>
              <a:t> UCLA Center for Health Policy Research </a:t>
            </a:r>
            <a:r>
              <a:rPr lang="en-US" sz="1800" baseline="30000" dirty="0"/>
              <a:t>2</a:t>
            </a:r>
            <a:r>
              <a:rPr lang="en-US" sz="1800" dirty="0"/>
              <a:t> SSRS</a:t>
            </a:r>
          </a:p>
          <a:p>
            <a:pPr algn="ctr"/>
            <a:r>
              <a:rPr lang="en-US" sz="2000" dirty="0" smtClean="0"/>
              <a:t>ESRA 2019 </a:t>
            </a:r>
            <a:r>
              <a:rPr lang="en-US" sz="2000" dirty="0"/>
              <a:t>– </a:t>
            </a:r>
            <a:r>
              <a:rPr lang="en-US" sz="2000" dirty="0" smtClean="0"/>
              <a:t>16 July 2019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Adult Counts and Response Rates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doubled the adult response rates</a:t>
            </a:r>
          </a:p>
          <a:p>
            <a:r>
              <a:rPr lang="en-US" dirty="0" smtClean="0"/>
              <a:t>Over 80% completed over the web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83997"/>
              </p:ext>
            </p:extLst>
          </p:nvPr>
        </p:nvGraphicFramePr>
        <p:xfrm>
          <a:off x="133349" y="4022347"/>
          <a:ext cx="887730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4925"/>
                <a:gridCol w="1183564"/>
                <a:gridCol w="11199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Adult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Sample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Web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Phone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Completes/ Total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Weighted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RR</a:t>
                      </a:r>
                      <a:endParaRPr lang="en-US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CHIS 2017 RR</a:t>
                      </a:r>
                      <a:endParaRPr lang="en-US" sz="1800" baseline="30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Completes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28,000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2,042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2,467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8.8%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6.7%</a:t>
                      </a:r>
                      <a:endParaRPr lang="en-US" sz="1800" b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64948" y="4612092"/>
            <a:ext cx="2198077" cy="52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Daily Adult Completes by Mode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1207" y="1744663"/>
            <a:ext cx="8686800" cy="4846637"/>
          </a:xfrm>
        </p:spPr>
        <p:txBody>
          <a:bodyPr/>
          <a:lstStyle/>
          <a:p>
            <a:r>
              <a:rPr lang="en-US" sz="2800" dirty="0" smtClean="0"/>
              <a:t>~50% of CATI completes were inbound CATI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29500" y="6400800"/>
            <a:ext cx="1571625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7" y="2391051"/>
            <a:ext cx="6559999" cy="4009749"/>
          </a:xfrm>
        </p:spPr>
      </p:pic>
    </p:spTree>
    <p:extLst>
      <p:ext uri="{BB962C8B-B14F-4D97-AF65-F5344CB8AC3E}">
        <p14:creationId xmlns:p14="http://schemas.microsoft.com/office/powerpoint/2010/main" val="325869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429500" y="6400800"/>
            <a:ext cx="1571625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Response Rates </a:t>
            </a:r>
            <a:r>
              <a:rPr lang="en-US" sz="4000" dirty="0"/>
              <a:t>R</a:t>
            </a:r>
            <a:r>
              <a:rPr lang="en-US" sz="4000" dirty="0" smtClean="0"/>
              <a:t>elative to CHIS 2017</a:t>
            </a:r>
            <a:endParaRPr 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CHIS 2017</a:t>
            </a:r>
            <a:endParaRPr lang="en-US" dirty="0"/>
          </a:p>
        </p:txBody>
      </p:sp>
      <p:pic>
        <p:nvPicPr>
          <p:cNvPr id="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20265"/>
            <a:ext cx="4040188" cy="438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Fall experiment</a:t>
            </a:r>
            <a:endParaRPr lang="en-US" dirty="0"/>
          </a:p>
        </p:txBody>
      </p:sp>
      <p:pic>
        <p:nvPicPr>
          <p:cNvPr id="9" name="Content Placeholder 1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84656" y="2227376"/>
            <a:ext cx="3918683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2659" y="3711765"/>
            <a:ext cx="598497" cy="6031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78191" y="5016570"/>
            <a:ext cx="668040" cy="6986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256" y="4274666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San Francisco Metro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6573" y="5529782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Los Angeles Metro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6068" y="4191113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San Francisco Metro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4599" y="5484392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Los Angeles Metro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5214859" y="3614324"/>
            <a:ext cx="598497" cy="6031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50391" y="4919129"/>
            <a:ext cx="668040" cy="6986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In-Language Completes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5194"/>
            <a:ext cx="8686800" cy="4846637"/>
          </a:xfrm>
        </p:spPr>
        <p:txBody>
          <a:bodyPr/>
          <a:lstStyle/>
          <a:p>
            <a:r>
              <a:rPr lang="en-US" sz="2400" dirty="0"/>
              <a:t>Spanish made up 2.1% of total </a:t>
            </a:r>
            <a:r>
              <a:rPr lang="en-US" sz="2400" dirty="0" smtClean="0"/>
              <a:t>completes</a:t>
            </a:r>
            <a:endParaRPr lang="en-US" sz="2400" dirty="0"/>
          </a:p>
          <a:p>
            <a:r>
              <a:rPr lang="en-US" sz="2400" dirty="0"/>
              <a:t>Asian language interviews accounted for 0.2% of total </a:t>
            </a:r>
            <a:r>
              <a:rPr lang="en-US" sz="2400" dirty="0" smtClean="0"/>
              <a:t>completes</a:t>
            </a:r>
            <a:endParaRPr lang="en-US" sz="2400" dirty="0"/>
          </a:p>
          <a:p>
            <a:r>
              <a:rPr lang="en-US" sz="2400" dirty="0"/>
              <a:t>Still only a 1/10th to a 1/3rd of in-language interviews from previous CHIS cycles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84346"/>
              </p:ext>
            </p:extLst>
          </p:nvPr>
        </p:nvGraphicFramePr>
        <p:xfrm>
          <a:off x="95250" y="3848277"/>
          <a:ext cx="89535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23925"/>
                <a:gridCol w="923925"/>
                <a:gridCol w="1057275"/>
                <a:gridCol w="1114425"/>
                <a:gridCol w="952500"/>
                <a:gridCol w="1123950"/>
                <a:gridCol w="1028700"/>
              </a:tblGrid>
              <a:tr h="701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Language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Inbound </a:t>
                      </a:r>
                      <a:r>
                        <a:rPr lang="en-US" sz="1600" dirty="0" smtClean="0"/>
                        <a:t>CATI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Outbound CATI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of Total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CHIS 2015-2016 % of Total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CHIS 2017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% of Total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97.8%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88.6%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92.4%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Spanish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7.1%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Asian language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2,042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2,467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018552" y="5060556"/>
            <a:ext cx="2955516" cy="703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817964" cy="1143000"/>
          </a:xfrm>
        </p:spPr>
        <p:txBody>
          <a:bodyPr/>
          <a:lstStyle/>
          <a:p>
            <a:r>
              <a:rPr lang="en-US" sz="3600" dirty="0"/>
              <a:t>Results of Targeted Mail Materials in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High-density Latino communities are still hard to recruit </a:t>
            </a:r>
            <a:br>
              <a:rPr lang="en-US" sz="2600" dirty="0" smtClean="0"/>
            </a:br>
            <a:r>
              <a:rPr lang="en-US" sz="2600" dirty="0" smtClean="0"/>
              <a:t>for surveys</a:t>
            </a:r>
          </a:p>
          <a:p>
            <a:r>
              <a:rPr lang="en-US" sz="2600" dirty="0" smtClean="0"/>
              <a:t>Spanish dominant mailing did not significantly reduce response rates compared to English dominant materials, </a:t>
            </a:r>
            <a:br>
              <a:rPr lang="en-US" sz="2600" dirty="0" smtClean="0"/>
            </a:br>
            <a:r>
              <a:rPr lang="en-US" sz="2600" dirty="0" smtClean="0"/>
              <a:t>but nominally increased the number of Spanish language completes</a:t>
            </a:r>
          </a:p>
          <a:p>
            <a:r>
              <a:rPr lang="en-US" sz="2600" dirty="0" smtClean="0"/>
              <a:t>Latinos are more cellphone dependent which has lower match rates for CATI follow-up</a:t>
            </a:r>
          </a:p>
          <a:p>
            <a:pPr lvl="1"/>
            <a:r>
              <a:rPr lang="en-US" sz="2400" dirty="0" smtClean="0"/>
              <a:t>Is this why CATI NRFU not as effective for Spanish speakers?</a:t>
            </a:r>
          </a:p>
          <a:p>
            <a:r>
              <a:rPr lang="en-US" sz="2600" dirty="0" smtClean="0"/>
              <a:t>More research is needed to understand why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0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5918"/>
            <a:ext cx="8686800" cy="1143000"/>
          </a:xfrm>
        </p:spPr>
        <p:txBody>
          <a:bodyPr/>
          <a:lstStyle/>
          <a:p>
            <a:r>
              <a:rPr lang="en-US" sz="4000" dirty="0" smtClean="0"/>
              <a:t>Key Indicator </a:t>
            </a:r>
            <a:r>
              <a:rPr lang="en-US" sz="4000" dirty="0"/>
              <a:t>E</a:t>
            </a:r>
            <a:r>
              <a:rPr lang="en-US" sz="4000" dirty="0" smtClean="0"/>
              <a:t>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46637"/>
          </a:xfrm>
        </p:spPr>
        <p:txBody>
          <a:bodyPr/>
          <a:lstStyle/>
          <a:p>
            <a:r>
              <a:rPr lang="en-US" sz="2800" dirty="0" smtClean="0"/>
              <a:t>Measured differences in over 25 key indicators from the experiment against CHIS 2017 production data</a:t>
            </a:r>
          </a:p>
          <a:p>
            <a:r>
              <a:rPr lang="en-US" sz="2800" dirty="0" smtClean="0"/>
              <a:t>Focus on comparisons using unweighted data for demographics and weighted data for key health indicators</a:t>
            </a:r>
          </a:p>
          <a:p>
            <a:r>
              <a:rPr lang="en-US" sz="2800" dirty="0" smtClean="0"/>
              <a:t>Charts compare:</a:t>
            </a:r>
          </a:p>
          <a:p>
            <a:pPr lvl="1"/>
            <a:r>
              <a:rPr lang="en-US" dirty="0" smtClean="0"/>
              <a:t>Web component of experimental group</a:t>
            </a:r>
          </a:p>
          <a:p>
            <a:pPr lvl="1"/>
            <a:r>
              <a:rPr lang="en-US" dirty="0" smtClean="0"/>
              <a:t>Full experimental group</a:t>
            </a:r>
          </a:p>
          <a:p>
            <a:pPr lvl="1"/>
            <a:r>
              <a:rPr lang="en-US" dirty="0" smtClean="0"/>
              <a:t>Production RDD comparison group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12033" y="4362138"/>
            <a:ext cx="299803" cy="29230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12033" y="4864308"/>
            <a:ext cx="299803" cy="29230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538" y="5388962"/>
            <a:ext cx="299803" cy="29427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Indicators (Unweighted Demographics)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9" y="1826703"/>
            <a:ext cx="3995702" cy="4525963"/>
          </a:xfrm>
        </p:spPr>
      </p:pic>
      <p:sp>
        <p:nvSpPr>
          <p:cNvPr id="3" name="Rectangle 2"/>
          <p:cNvSpPr/>
          <p:nvPr/>
        </p:nvSpPr>
        <p:spPr>
          <a:xfrm>
            <a:off x="1151792" y="2312377"/>
            <a:ext cx="2224454" cy="940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238" y="4037391"/>
            <a:ext cx="3305907" cy="7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238" y="4796461"/>
            <a:ext cx="3719147" cy="7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6" y="1826703"/>
            <a:ext cx="3995702" cy="4525963"/>
          </a:xfrm>
        </p:spPr>
      </p:pic>
      <p:sp>
        <p:nvSpPr>
          <p:cNvPr id="9" name="Rectangle 8"/>
          <p:cNvSpPr/>
          <p:nvPr/>
        </p:nvSpPr>
        <p:spPr>
          <a:xfrm>
            <a:off x="4891453" y="2680617"/>
            <a:ext cx="2224454" cy="757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Indicators (Weighted Health Variables)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875" y="1828800"/>
            <a:ext cx="4038600" cy="4525963"/>
          </a:xfrm>
        </p:spPr>
        <p:txBody>
          <a:bodyPr/>
          <a:lstStyle/>
          <a:p>
            <a:r>
              <a:rPr lang="en-US" dirty="0" smtClean="0"/>
              <a:t>Most health indicators were not statistically significant</a:t>
            </a:r>
          </a:p>
          <a:p>
            <a:r>
              <a:rPr lang="en-US" dirty="0" smtClean="0"/>
              <a:t>Largest differences </a:t>
            </a:r>
            <a:br>
              <a:rPr lang="en-US" dirty="0" smtClean="0"/>
            </a:br>
            <a:r>
              <a:rPr lang="en-US" dirty="0" smtClean="0"/>
              <a:t>(p &lt; 0.01)</a:t>
            </a:r>
          </a:p>
          <a:p>
            <a:pPr lvl="1"/>
            <a:r>
              <a:rPr lang="en-US" dirty="0" smtClean="0"/>
              <a:t>Higher self-rated health</a:t>
            </a:r>
          </a:p>
          <a:p>
            <a:pPr lvl="1"/>
            <a:r>
              <a:rPr lang="en-US" dirty="0" smtClean="0"/>
              <a:t>Increased serious psychological distress in last 30 days</a:t>
            </a:r>
          </a:p>
          <a:p>
            <a:pPr lvl="1"/>
            <a:r>
              <a:rPr lang="en-US" dirty="0" smtClean="0"/>
              <a:t>Fewer delays getting prescriptions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49" y="1826703"/>
            <a:ext cx="3995702" cy="4525963"/>
          </a:xfrm>
        </p:spPr>
      </p:pic>
      <p:sp>
        <p:nvSpPr>
          <p:cNvPr id="6" name="Rectangle 5"/>
          <p:cNvSpPr/>
          <p:nvPr/>
        </p:nvSpPr>
        <p:spPr>
          <a:xfrm>
            <a:off x="5011614" y="2101363"/>
            <a:ext cx="2356339" cy="24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0389" y="3705786"/>
            <a:ext cx="2031023" cy="275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65233" y="5088304"/>
            <a:ext cx="1828801" cy="243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607" y="771525"/>
            <a:ext cx="8686800" cy="1143000"/>
          </a:xfrm>
        </p:spPr>
        <p:txBody>
          <a:bodyPr/>
          <a:lstStyle/>
          <a:p>
            <a:r>
              <a:rPr lang="en-US" sz="4000" dirty="0" smtClean="0"/>
              <a:t>Comparing </a:t>
            </a:r>
            <a:r>
              <a:rPr lang="en-US" sz="4000" dirty="0"/>
              <a:t>D</a:t>
            </a:r>
            <a:r>
              <a:rPr lang="en-US" sz="4000" dirty="0" smtClean="0"/>
              <a:t>ata Collection Costs for </a:t>
            </a:r>
            <a:br>
              <a:rPr lang="en-US" sz="4000" dirty="0" smtClean="0"/>
            </a:br>
            <a:r>
              <a:rPr lang="en-US" sz="4000" dirty="0" smtClean="0"/>
              <a:t>Fall Test vs. Production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25744"/>
              </p:ext>
            </p:extLst>
          </p:nvPr>
        </p:nvGraphicFramePr>
        <p:xfrm>
          <a:off x="633707" y="2381987"/>
          <a:ext cx="7848601" cy="39124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52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0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5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2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Test Cost per Complete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CHIS 2017-2018 Production Cost per Complete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Test Cost Per Complete </a:t>
                      </a:r>
                      <a:endParaRPr lang="en-US" sz="1600" b="1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Production Cost per Complete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$1.55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Sampling Labor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$1.73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Telephone Labor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$31.82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$235.64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Editing/Coding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$0.41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$0.92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Programming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(Maintenance)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$0.46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$1.03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Project Management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$42.65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$14.72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Postage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$60.04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$6.40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Printing/Fulfillment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$26.12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$11.12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Incentives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$25.86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$25.64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$192.53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$313.23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61%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Child and Teen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Child-first experiment (AAPOR - Park et al., 2019)</a:t>
            </a:r>
          </a:p>
          <a:p>
            <a:pPr lvl="1"/>
            <a:r>
              <a:rPr lang="en-US" dirty="0" smtClean="0"/>
              <a:t>Had parent complete the child survey before completing the adult survey</a:t>
            </a:r>
          </a:p>
          <a:p>
            <a:pPr lvl="1"/>
            <a:r>
              <a:rPr lang="en-US" dirty="0" smtClean="0"/>
              <a:t>Significantly increased child response rate without lowering adult response rate</a:t>
            </a:r>
          </a:p>
          <a:p>
            <a:r>
              <a:rPr lang="en-US" dirty="0" smtClean="0"/>
              <a:t>Teen permission experiment</a:t>
            </a:r>
          </a:p>
          <a:p>
            <a:pPr lvl="1"/>
            <a:r>
              <a:rPr lang="en-US" dirty="0" smtClean="0"/>
              <a:t>Presentation tomorrow @ 9am, </a:t>
            </a:r>
            <a:br>
              <a:rPr lang="en-US" dirty="0" smtClean="0"/>
            </a:br>
            <a:r>
              <a:rPr lang="en-US" dirty="0" smtClean="0"/>
              <a:t>Surveying Young People and Children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Special Thanks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for this research provided by:</a:t>
            </a:r>
          </a:p>
          <a:p>
            <a:pPr lvl="1"/>
            <a:r>
              <a:rPr lang="en-US" dirty="0" smtClean="0"/>
              <a:t>California Department of Health Care Services</a:t>
            </a:r>
          </a:p>
          <a:p>
            <a:pPr lvl="1"/>
            <a:endParaRPr lang="en-US" dirty="0"/>
          </a:p>
          <a:p>
            <a:r>
              <a:rPr lang="en-US" dirty="0" smtClean="0"/>
              <a:t>Guidance and consultation from the </a:t>
            </a:r>
            <a:br>
              <a:rPr lang="en-US" dirty="0" smtClean="0"/>
            </a:br>
            <a:r>
              <a:rPr lang="en-US" dirty="0" smtClean="0"/>
              <a:t>CHIS Redesign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3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into production for 2019</a:t>
            </a:r>
          </a:p>
          <a:p>
            <a:r>
              <a:rPr lang="en-US" dirty="0" smtClean="0"/>
              <a:t>Oversampling groups that were less well represented, modelling characteristics of the households at the address</a:t>
            </a:r>
          </a:p>
          <a:p>
            <a:r>
              <a:rPr lang="en-US" dirty="0" smtClean="0"/>
              <a:t>Adding Asian languages to web survey</a:t>
            </a:r>
          </a:p>
          <a:p>
            <a:r>
              <a:rPr lang="en-US" dirty="0" smtClean="0"/>
              <a:t>Targeting Spanish-dominant, Asian-dominant, or English-dominant mail materials based on predicted household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Park, R., Wells, B. M., Hughes, T., &amp; Goyle, A. (2019, May). No child left behind: Advantages of asking about children before adults in a household web survey. Paper presented at the 74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Annual Conference of the American Association for Public Opinion Research, Toronto, Canada.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4" y="773425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4" y="1613940"/>
            <a:ext cx="8686800" cy="48630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Todd Hughes</a:t>
            </a:r>
          </a:p>
          <a:p>
            <a:pPr marL="0" indent="0" algn="ctr">
              <a:buNone/>
            </a:pPr>
            <a:r>
              <a:rPr lang="en-US" dirty="0" smtClean="0"/>
              <a:t>toddhughes@</a:t>
            </a:r>
            <a:r>
              <a:rPr lang="en-US" dirty="0"/>
              <a:t>ucla.edu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full report is available at:</a:t>
            </a:r>
          </a:p>
          <a:p>
            <a:pPr marL="0" indent="0" algn="ctr">
              <a:buNone/>
            </a:pPr>
            <a:r>
              <a:rPr lang="en-US" dirty="0" smtClean="0"/>
              <a:t>healthpolicy.ucla.edu/chis/design/Pages/data-quality9.aspx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1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2163"/>
            <a:ext cx="8686800" cy="1143000"/>
          </a:xfrm>
        </p:spPr>
        <p:txBody>
          <a:bodyPr/>
          <a:lstStyle/>
          <a:p>
            <a:r>
              <a:rPr lang="en-US" sz="4000" dirty="0" smtClean="0"/>
              <a:t>California Health Interview Survey (CHIS) Main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7878"/>
            <a:ext cx="8686800" cy="4846637"/>
          </a:xfrm>
        </p:spPr>
        <p:txBody>
          <a:bodyPr/>
          <a:lstStyle/>
          <a:p>
            <a:r>
              <a:rPr lang="en-US" sz="2800" dirty="0" smtClean="0"/>
              <a:t>California’s assessment tool to meet state and local needs for population-based health data</a:t>
            </a:r>
          </a:p>
          <a:p>
            <a:r>
              <a:rPr lang="en-US" sz="2800" dirty="0" smtClean="0"/>
              <a:t>Provide Health and Health-related Estimates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at local-level for counties, cities with health departments, and statewide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for adults, teens, and children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for California’s major race/ethnic groups and (if possible) some smaller ethnic groups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to wide audiences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is CHIS currently conducted?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Through 2018 used RDD sampling (landline and cell) and Computer-Assisted Telephone Interview (CATI)</a:t>
            </a:r>
          </a:p>
          <a:p>
            <a:r>
              <a:rPr lang="en-US" sz="2400" dirty="0" smtClean="0"/>
              <a:t>CHIS collects detailed information for: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One adult (age 18+) in the household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One adolescent (age 12-17) if present, and 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One child (age 0-11) if present (by parent proxy)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831622"/>
              </p:ext>
            </p:extLst>
          </p:nvPr>
        </p:nvGraphicFramePr>
        <p:xfrm>
          <a:off x="633707" y="4597400"/>
          <a:ext cx="7848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83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Challenges of the Current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1363"/>
            <a:ext cx="8686800" cy="4846637"/>
          </a:xfrm>
        </p:spPr>
        <p:txBody>
          <a:bodyPr/>
          <a:lstStyle/>
          <a:p>
            <a:r>
              <a:rPr lang="en-US" sz="2800" dirty="0" smtClean="0"/>
              <a:t>Declining response rates</a:t>
            </a:r>
          </a:p>
          <a:p>
            <a:r>
              <a:rPr lang="en-US" sz="2800" dirty="0" smtClean="0"/>
              <a:t>Cultural </a:t>
            </a:r>
            <a:r>
              <a:rPr lang="en-US" sz="2800" dirty="0"/>
              <a:t>shifts in telephone usage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/>
              <a:t>Increasing challenges with cooperation by </a:t>
            </a:r>
            <a:r>
              <a:rPr lang="en-US" sz="2800" dirty="0" smtClean="0"/>
              <a:t>telephone</a:t>
            </a:r>
            <a:endParaRPr lang="en-US" sz="2400" dirty="0"/>
          </a:p>
          <a:p>
            <a:r>
              <a:rPr lang="en-US" sz="2800" dirty="0"/>
              <a:t>Reduced cost-effectiveness/rising </a:t>
            </a:r>
            <a:r>
              <a:rPr lang="en-US" sz="2800" dirty="0" smtClean="0"/>
              <a:t>costs</a:t>
            </a:r>
            <a:endParaRPr lang="en-US" sz="2800" dirty="0"/>
          </a:p>
          <a:p>
            <a:r>
              <a:rPr lang="en-US" sz="2800" dirty="0" smtClean="0"/>
              <a:t>Frames with better coverage available</a:t>
            </a:r>
            <a:endParaRPr lang="en-US" sz="2800" dirty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e.g., Pew Research Center, 2012;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Dutwin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Lavrakas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 2016;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AAPOR, 2017; de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Leeuw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 2018)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Response </a:t>
            </a:r>
            <a:r>
              <a:rPr lang="en-US" sz="4000" dirty="0"/>
              <a:t>R</a:t>
            </a:r>
            <a:r>
              <a:rPr lang="en-US" sz="4000" dirty="0" smtClean="0"/>
              <a:t>ates by Cycle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49193"/>
              </p:ext>
            </p:extLst>
          </p:nvPr>
        </p:nvGraphicFramePr>
        <p:xfrm>
          <a:off x="228600" y="1935163"/>
          <a:ext cx="8686800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CHIS 2018 Fall Web Experiment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ABS mail push-to-web w/ </a:t>
            </a:r>
            <a:r>
              <a:rPr lang="en-US" sz="2800" dirty="0" smtClean="0"/>
              <a:t>telephone nonresponse </a:t>
            </a:r>
            <a:r>
              <a:rPr lang="en-US" sz="2800" dirty="0"/>
              <a:t>follow-up (NRFU)</a:t>
            </a:r>
          </a:p>
          <a:p>
            <a:r>
              <a:rPr lang="en-US" sz="2800" dirty="0" smtClean="0"/>
              <a:t>Conducted from Mid-October </a:t>
            </a:r>
            <a:r>
              <a:rPr lang="en-US" sz="2800" dirty="0"/>
              <a:t>2018 through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mid-December </a:t>
            </a:r>
            <a:r>
              <a:rPr lang="en-US" sz="2800" dirty="0"/>
              <a:t>2018</a:t>
            </a:r>
          </a:p>
          <a:p>
            <a:r>
              <a:rPr lang="en-US" sz="2800" dirty="0"/>
              <a:t>Statewide pilot </a:t>
            </a:r>
            <a:r>
              <a:rPr lang="en-US" sz="2800" dirty="0" smtClean="0"/>
              <a:t>with goal of obtaining 10% of annual sample size (~2,000 adult completes)</a:t>
            </a:r>
          </a:p>
          <a:p>
            <a:r>
              <a:rPr lang="en-US" sz="2800" dirty="0" smtClean="0"/>
              <a:t>English </a:t>
            </a:r>
            <a:r>
              <a:rPr lang="en-US" sz="2800" dirty="0"/>
              <a:t>and Spanish web instruments</a:t>
            </a:r>
          </a:p>
          <a:p>
            <a:pPr lvl="1"/>
            <a:r>
              <a:rPr lang="en-US" sz="2400" dirty="0" smtClean="0"/>
              <a:t>CATI interviewers available in English, Spanish, Chinese, Korean, Vietnamese, and Tagalog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73723"/>
            <a:ext cx="8686800" cy="1143000"/>
          </a:xfrm>
        </p:spPr>
        <p:txBody>
          <a:bodyPr/>
          <a:lstStyle/>
          <a:p>
            <a:r>
              <a:rPr lang="en-US" sz="4000" dirty="0" smtClean="0"/>
              <a:t>New CHIS Data Collection Approach for Adults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25626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Phase 1: Push-to-Web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7296" y="2178077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Phase 2: Telephone Nonresponse Follow-up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615" y="2465388"/>
            <a:ext cx="3407358" cy="39512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4018" y="3086269"/>
            <a:ext cx="2823788" cy="21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Targeted Mail Materials </a:t>
            </a:r>
            <a:r>
              <a:rPr lang="en-US" sz="4000" dirty="0" smtClean="0"/>
              <a:t>in Language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10468"/>
            <a:ext cx="4040188" cy="401638"/>
          </a:xfrm>
        </p:spPr>
        <p:txBody>
          <a:bodyPr/>
          <a:lstStyle/>
          <a:p>
            <a:r>
              <a:rPr lang="en-US" dirty="0" smtClean="0"/>
              <a:t>Standard (English dominant)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470150"/>
            <a:ext cx="3959225" cy="3951288"/>
          </a:xfrm>
        </p:spPr>
        <p:txBody>
          <a:bodyPr/>
          <a:lstStyle/>
          <a:p>
            <a:pPr marL="571500" indent="-514350">
              <a:buFont typeface="+mj-lt"/>
              <a:buAutoNum type="arabicParenR"/>
            </a:pPr>
            <a:r>
              <a:rPr lang="en-US" sz="2000" dirty="0"/>
              <a:t>Initial mail invitation</a:t>
            </a:r>
          </a:p>
          <a:p>
            <a:pPr lvl="1"/>
            <a:r>
              <a:rPr lang="en-US" sz="1800" dirty="0"/>
              <a:t>No greeting on the front of the envelope </a:t>
            </a:r>
          </a:p>
          <a:p>
            <a:pPr lvl="1"/>
            <a:r>
              <a:rPr lang="en-US" sz="1800" dirty="0"/>
              <a:t>English invitation letter and </a:t>
            </a:r>
            <a:r>
              <a:rPr lang="en-US" sz="1800" dirty="0" smtClean="0"/>
              <a:t>FAQs</a:t>
            </a:r>
            <a:endParaRPr lang="en-US" sz="1800" dirty="0"/>
          </a:p>
          <a:p>
            <a:pPr lvl="1"/>
            <a:r>
              <a:rPr lang="en-US" sz="1800" dirty="0"/>
              <a:t>$2 bill pre-incentive</a:t>
            </a:r>
          </a:p>
          <a:p>
            <a:pPr lvl="1"/>
            <a:r>
              <a:rPr lang="en-US" sz="1800" dirty="0"/>
              <a:t>Multilingual letter w/ Spanish</a:t>
            </a:r>
          </a:p>
          <a:p>
            <a:pPr marL="571500" indent="-514350">
              <a:buFont typeface="+mj-lt"/>
              <a:buAutoNum type="arabicParenR"/>
            </a:pPr>
            <a:r>
              <a:rPr lang="en-US" sz="2000" dirty="0"/>
              <a:t>English/Spanish</a:t>
            </a:r>
            <a:br>
              <a:rPr lang="en-US" sz="2000" dirty="0"/>
            </a:br>
            <a:r>
              <a:rPr lang="en-US" sz="2000" dirty="0"/>
              <a:t>pressure-sealed postcard</a:t>
            </a:r>
          </a:p>
          <a:p>
            <a:pPr marL="571500" indent="-514350">
              <a:buFont typeface="+mj-lt"/>
              <a:buAutoNum type="arabicParenR"/>
            </a:pPr>
            <a:r>
              <a:rPr lang="en-US" sz="2000" dirty="0"/>
              <a:t>English/Spanish final invitation sent via Certified </a:t>
            </a:r>
            <a:r>
              <a:rPr lang="en-US" sz="2000" dirty="0" smtClean="0"/>
              <a:t>mail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830388"/>
            <a:ext cx="4041775" cy="639762"/>
          </a:xfrm>
        </p:spPr>
        <p:txBody>
          <a:bodyPr/>
          <a:lstStyle/>
          <a:p>
            <a:r>
              <a:rPr lang="en-US" dirty="0" smtClean="0"/>
              <a:t>Spanish dominant (high density Latino communities)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470150"/>
            <a:ext cx="3965575" cy="3951288"/>
          </a:xfrm>
        </p:spPr>
        <p:txBody>
          <a:bodyPr/>
          <a:lstStyle/>
          <a:p>
            <a:pPr marL="571500" indent="-514350">
              <a:buFont typeface="+mj-lt"/>
              <a:buAutoNum type="arabicParenR"/>
            </a:pPr>
            <a:r>
              <a:rPr lang="en-US" sz="2000" dirty="0"/>
              <a:t>Initial mail invitation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</a:rPr>
              <a:t>Spanish/English greeting on the front of the envelope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</a:rPr>
              <a:t>Spanish/English invitation letter and FAQs</a:t>
            </a:r>
          </a:p>
          <a:p>
            <a:pPr lvl="1"/>
            <a:r>
              <a:rPr lang="en-US" sz="1800" dirty="0"/>
              <a:t>$2 bill pre-incentive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</a:rPr>
              <a:t>Multilingual letter w/o Spanish</a:t>
            </a:r>
          </a:p>
          <a:p>
            <a:pPr marL="57150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FF00"/>
                </a:solidFill>
              </a:rPr>
              <a:t>Spanish/English </a:t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pressure-sealed postcard</a:t>
            </a:r>
          </a:p>
          <a:p>
            <a:pPr marL="571500" indent="-514350">
              <a:buFont typeface="+mj-lt"/>
              <a:buAutoNum type="arabicParenR"/>
            </a:pPr>
            <a:r>
              <a:rPr lang="en-US" sz="2000" dirty="0"/>
              <a:t>English/Spanish final invitation </a:t>
            </a:r>
            <a:br>
              <a:rPr lang="en-US" sz="2000" dirty="0"/>
            </a:br>
            <a:r>
              <a:rPr lang="en-US" sz="2000" dirty="0"/>
              <a:t>sent via Certified </a:t>
            </a:r>
            <a:r>
              <a:rPr lang="en-US" sz="2000" dirty="0" smtClean="0"/>
              <a:t>mail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1401"/>
      </p:ext>
    </p:extLst>
  </p:cSld>
  <p:clrMapOvr>
    <a:masterClrMapping/>
  </p:clrMapOvr>
</p:sld>
</file>

<file path=ppt/theme/theme1.xml><?xml version="1.0" encoding="utf-8"?>
<a:theme xmlns:a="http://schemas.openxmlformats.org/drawingml/2006/main" name="UCLA_CHIS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E1B9EB-99B7-4CAF-80D0-3F279AFFCBCA}" vid="{4EC174F0-A336-465D-87B8-169C206BC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UCLA_CHIS_Templates_Dark_revised</Template>
  <TotalTime>4522</TotalTime>
  <Words>878</Words>
  <Application>Microsoft Office PowerPoint</Application>
  <PresentationFormat>On-screen Show (4:3)</PresentationFormat>
  <Paragraphs>243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UCLA_CHIS_Templates_Dark</vt:lpstr>
      <vt:lpstr>PowerPoint Presentation</vt:lpstr>
      <vt:lpstr>Special Thanks</vt:lpstr>
      <vt:lpstr>California Health Interview Survey (CHIS) Main Objectives</vt:lpstr>
      <vt:lpstr>How is CHIS currently conducted?</vt:lpstr>
      <vt:lpstr>Challenges of the Current Design</vt:lpstr>
      <vt:lpstr>Response Rates by Cycle</vt:lpstr>
      <vt:lpstr>CHIS 2018 Fall Web Experiment</vt:lpstr>
      <vt:lpstr>New CHIS Data Collection Approach for Adults</vt:lpstr>
      <vt:lpstr>Targeted Mail Materials in Language</vt:lpstr>
      <vt:lpstr>Adult Counts and Response Rates</vt:lpstr>
      <vt:lpstr>Daily Adult Completes by Mode</vt:lpstr>
      <vt:lpstr>Response Rates Relative to CHIS 2017</vt:lpstr>
      <vt:lpstr>In-Language Completes</vt:lpstr>
      <vt:lpstr>Results of Targeted Mail Materials in Language</vt:lpstr>
      <vt:lpstr>Key Indicator Evaluation</vt:lpstr>
      <vt:lpstr>Key Indicators (Unweighted Demographics)</vt:lpstr>
      <vt:lpstr>Key Indicators (Weighted Health Variables)</vt:lpstr>
      <vt:lpstr>Comparing Data Collection Costs for  Fall Test vs. Production</vt:lpstr>
      <vt:lpstr>Child and Teen</vt:lpstr>
      <vt:lpstr>Next Steps</vt:lpstr>
      <vt:lpstr>References</vt:lpstr>
      <vt:lpstr>Thank you!</vt:lpstr>
    </vt:vector>
  </TitlesOfParts>
  <Company>UCLA Center for Health Policy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Wells</dc:creator>
  <cp:lastModifiedBy>Todd Hughes</cp:lastModifiedBy>
  <cp:revision>145</cp:revision>
  <cp:lastPrinted>2017-10-03T23:25:39Z</cp:lastPrinted>
  <dcterms:created xsi:type="dcterms:W3CDTF">2017-10-02T21:30:31Z</dcterms:created>
  <dcterms:modified xsi:type="dcterms:W3CDTF">2019-07-13T03:36:34Z</dcterms:modified>
</cp:coreProperties>
</file>