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257" r:id="rId3"/>
    <p:sldId id="259" r:id="rId4"/>
    <p:sldId id="287" r:id="rId5"/>
    <p:sldId id="294" r:id="rId6"/>
    <p:sldId id="260" r:id="rId7"/>
    <p:sldId id="304" r:id="rId8"/>
    <p:sldId id="262" r:id="rId9"/>
    <p:sldId id="296" r:id="rId10"/>
    <p:sldId id="297" r:id="rId11"/>
    <p:sldId id="298" r:id="rId12"/>
    <p:sldId id="295" r:id="rId13"/>
    <p:sldId id="266" r:id="rId14"/>
    <p:sldId id="267" r:id="rId15"/>
    <p:sldId id="268" r:id="rId16"/>
    <p:sldId id="299" r:id="rId17"/>
    <p:sldId id="300" r:id="rId18"/>
    <p:sldId id="303" r:id="rId19"/>
    <p:sldId id="301" r:id="rId20"/>
    <p:sldId id="302" r:id="rId21"/>
    <p:sldId id="274" r:id="rId22"/>
    <p:sldId id="305"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858"/>
    <a:srgbClr val="006A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4" autoAdjust="0"/>
    <p:restoredTop sz="92651" autoAdjust="0"/>
  </p:normalViewPr>
  <p:slideViewPr>
    <p:cSldViewPr snapToGrid="0">
      <p:cViewPr varScale="1">
        <p:scale>
          <a:sx n="99" d="100"/>
          <a:sy n="99" d="100"/>
        </p:scale>
        <p:origin x="10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Scanlon" userId="5c92a052-b51c-4ab2-be20-7e3163fb39c6" providerId="ADAL" clId="{3416625B-93D0-B641-834C-608EB3DF36E5}"/>
    <pc:docChg chg="undo custSel addSld delSld modSld sldOrd">
      <pc:chgData name="Paul Scanlon" userId="5c92a052-b51c-4ab2-be20-7e3163fb39c6" providerId="ADAL" clId="{3416625B-93D0-B641-834C-608EB3DF36E5}" dt="2019-07-10T00:50:05.454" v="2910" actId="1076"/>
      <pc:docMkLst>
        <pc:docMk/>
      </pc:docMkLst>
      <pc:sldChg chg="modAnim">
        <pc:chgData name="Paul Scanlon" userId="5c92a052-b51c-4ab2-be20-7e3163fb39c6" providerId="ADAL" clId="{3416625B-93D0-B641-834C-608EB3DF36E5}" dt="2019-07-08T14:05:52.916" v="0"/>
        <pc:sldMkLst>
          <pc:docMk/>
          <pc:sldMk cId="3668679924" sldId="259"/>
        </pc:sldMkLst>
      </pc:sldChg>
      <pc:sldChg chg="modSp modAnim">
        <pc:chgData name="Paul Scanlon" userId="5c92a052-b51c-4ab2-be20-7e3163fb39c6" providerId="ADAL" clId="{3416625B-93D0-B641-834C-608EB3DF36E5}" dt="2019-07-08T16:09:43.171" v="1597" actId="20577"/>
        <pc:sldMkLst>
          <pc:docMk/>
          <pc:sldMk cId="2111338748" sldId="262"/>
        </pc:sldMkLst>
        <pc:spChg chg="mod">
          <ac:chgData name="Paul Scanlon" userId="5c92a052-b51c-4ab2-be20-7e3163fb39c6" providerId="ADAL" clId="{3416625B-93D0-B641-834C-608EB3DF36E5}" dt="2019-07-08T15:26:49.855" v="742" actId="20577"/>
          <ac:spMkLst>
            <pc:docMk/>
            <pc:sldMk cId="2111338748" sldId="262"/>
            <ac:spMk id="2" creationId="{00000000-0000-0000-0000-000000000000}"/>
          </ac:spMkLst>
        </pc:spChg>
        <pc:spChg chg="mod">
          <ac:chgData name="Paul Scanlon" userId="5c92a052-b51c-4ab2-be20-7e3163fb39c6" providerId="ADAL" clId="{3416625B-93D0-B641-834C-608EB3DF36E5}" dt="2019-07-08T16:09:43.171" v="1597" actId="20577"/>
          <ac:spMkLst>
            <pc:docMk/>
            <pc:sldMk cId="2111338748" sldId="262"/>
            <ac:spMk id="3" creationId="{00000000-0000-0000-0000-000000000000}"/>
          </ac:spMkLst>
        </pc:spChg>
      </pc:sldChg>
      <pc:sldChg chg="modAnim">
        <pc:chgData name="Paul Scanlon" userId="5c92a052-b51c-4ab2-be20-7e3163fb39c6" providerId="ADAL" clId="{3416625B-93D0-B641-834C-608EB3DF36E5}" dt="2019-07-08T16:10:02.433" v="1598"/>
        <pc:sldMkLst>
          <pc:docMk/>
          <pc:sldMk cId="3590011689" sldId="266"/>
        </pc:sldMkLst>
      </pc:sldChg>
      <pc:sldChg chg="addSp delSp modSp modNotesTx">
        <pc:chgData name="Paul Scanlon" userId="5c92a052-b51c-4ab2-be20-7e3163fb39c6" providerId="ADAL" clId="{3416625B-93D0-B641-834C-608EB3DF36E5}" dt="2019-07-08T16:56:53.326" v="2108" actId="313"/>
        <pc:sldMkLst>
          <pc:docMk/>
          <pc:sldMk cId="3329135478" sldId="268"/>
        </pc:sldMkLst>
        <pc:graphicFrameChg chg="del">
          <ac:chgData name="Paul Scanlon" userId="5c92a052-b51c-4ab2-be20-7e3163fb39c6" providerId="ADAL" clId="{3416625B-93D0-B641-834C-608EB3DF36E5}" dt="2019-07-08T16:35:03.253" v="1602" actId="478"/>
          <ac:graphicFrameMkLst>
            <pc:docMk/>
            <pc:sldMk cId="3329135478" sldId="268"/>
            <ac:graphicFrameMk id="3" creationId="{00000000-0000-0000-0000-000000000000}"/>
          </ac:graphicFrameMkLst>
        </pc:graphicFrameChg>
        <pc:picChg chg="add del mod">
          <ac:chgData name="Paul Scanlon" userId="5c92a052-b51c-4ab2-be20-7e3163fb39c6" providerId="ADAL" clId="{3416625B-93D0-B641-834C-608EB3DF36E5}" dt="2019-07-08T16:54:02.936" v="1608" actId="478"/>
          <ac:picMkLst>
            <pc:docMk/>
            <pc:sldMk cId="3329135478" sldId="268"/>
            <ac:picMk id="2" creationId="{46B90DE8-7D70-D249-9DFB-731E1EB0A891}"/>
          </ac:picMkLst>
        </pc:picChg>
        <pc:picChg chg="add mod">
          <ac:chgData name="Paul Scanlon" userId="5c92a052-b51c-4ab2-be20-7e3163fb39c6" providerId="ADAL" clId="{3416625B-93D0-B641-834C-608EB3DF36E5}" dt="2019-07-08T16:54:18.034" v="1613" actId="1076"/>
          <ac:picMkLst>
            <pc:docMk/>
            <pc:sldMk cId="3329135478" sldId="268"/>
            <ac:picMk id="4" creationId="{DB0658CD-7754-3C47-BE1D-9E3E32E8523A}"/>
          </ac:picMkLst>
        </pc:picChg>
      </pc:sldChg>
      <pc:sldChg chg="del">
        <pc:chgData name="Paul Scanlon" userId="5c92a052-b51c-4ab2-be20-7e3163fb39c6" providerId="ADAL" clId="{3416625B-93D0-B641-834C-608EB3DF36E5}" dt="2019-07-09T14:24:23.622" v="2162" actId="2696"/>
        <pc:sldMkLst>
          <pc:docMk/>
          <pc:sldMk cId="608398020" sldId="271"/>
        </pc:sldMkLst>
      </pc:sldChg>
      <pc:sldChg chg="add del">
        <pc:chgData name="Paul Scanlon" userId="5c92a052-b51c-4ab2-be20-7e3163fb39c6" providerId="ADAL" clId="{3416625B-93D0-B641-834C-608EB3DF36E5}" dt="2019-07-09T14:59:09.292" v="2897" actId="2696"/>
        <pc:sldMkLst>
          <pc:docMk/>
          <pc:sldMk cId="418601628" sldId="289"/>
        </pc:sldMkLst>
      </pc:sldChg>
      <pc:sldChg chg="add del">
        <pc:chgData name="Paul Scanlon" userId="5c92a052-b51c-4ab2-be20-7e3163fb39c6" providerId="ADAL" clId="{3416625B-93D0-B641-834C-608EB3DF36E5}" dt="2019-07-09T14:59:07.044" v="2896" actId="2696"/>
        <pc:sldMkLst>
          <pc:docMk/>
          <pc:sldMk cId="1169827505" sldId="290"/>
        </pc:sldMkLst>
      </pc:sldChg>
      <pc:sldChg chg="add del">
        <pc:chgData name="Paul Scanlon" userId="5c92a052-b51c-4ab2-be20-7e3163fb39c6" providerId="ADAL" clId="{3416625B-93D0-B641-834C-608EB3DF36E5}" dt="2019-07-09T14:59:06.234" v="2895" actId="2696"/>
        <pc:sldMkLst>
          <pc:docMk/>
          <pc:sldMk cId="3961259807" sldId="292"/>
        </pc:sldMkLst>
      </pc:sldChg>
      <pc:sldChg chg="modSp add ord">
        <pc:chgData name="Paul Scanlon" userId="5c92a052-b51c-4ab2-be20-7e3163fb39c6" providerId="ADAL" clId="{3416625B-93D0-B641-834C-608EB3DF36E5}" dt="2019-07-08T14:22:50.539" v="696"/>
        <pc:sldMkLst>
          <pc:docMk/>
          <pc:sldMk cId="1643764122" sldId="294"/>
        </pc:sldMkLst>
        <pc:spChg chg="mod">
          <ac:chgData name="Paul Scanlon" userId="5c92a052-b51c-4ab2-be20-7e3163fb39c6" providerId="ADAL" clId="{3416625B-93D0-B641-834C-608EB3DF36E5}" dt="2019-07-08T14:06:21.033" v="18" actId="20577"/>
          <ac:spMkLst>
            <pc:docMk/>
            <pc:sldMk cId="1643764122" sldId="294"/>
            <ac:spMk id="2" creationId="{F17FF15E-498F-7E47-ACDB-B4450083B6E2}"/>
          </ac:spMkLst>
        </pc:spChg>
        <pc:spChg chg="mod">
          <ac:chgData name="Paul Scanlon" userId="5c92a052-b51c-4ab2-be20-7e3163fb39c6" providerId="ADAL" clId="{3416625B-93D0-B641-834C-608EB3DF36E5}" dt="2019-07-08T14:11:19.439" v="695" actId="20577"/>
          <ac:spMkLst>
            <pc:docMk/>
            <pc:sldMk cId="1643764122" sldId="294"/>
            <ac:spMk id="3" creationId="{C80E842C-2EF6-8843-A9E9-B0E848621422}"/>
          </ac:spMkLst>
        </pc:spChg>
      </pc:sldChg>
      <pc:sldChg chg="modSp add">
        <pc:chgData name="Paul Scanlon" userId="5c92a052-b51c-4ab2-be20-7e3163fb39c6" providerId="ADAL" clId="{3416625B-93D0-B641-834C-608EB3DF36E5}" dt="2019-07-08T16:02:12.508" v="1506" actId="20577"/>
        <pc:sldMkLst>
          <pc:docMk/>
          <pc:sldMk cId="472660405" sldId="295"/>
        </pc:sldMkLst>
        <pc:spChg chg="mod">
          <ac:chgData name="Paul Scanlon" userId="5c92a052-b51c-4ab2-be20-7e3163fb39c6" providerId="ADAL" clId="{3416625B-93D0-B641-834C-608EB3DF36E5}" dt="2019-07-08T15:50:38.150" v="1188" actId="20577"/>
          <ac:spMkLst>
            <pc:docMk/>
            <pc:sldMk cId="472660405" sldId="295"/>
            <ac:spMk id="2" creationId="{00000000-0000-0000-0000-000000000000}"/>
          </ac:spMkLst>
        </pc:spChg>
        <pc:spChg chg="mod">
          <ac:chgData name="Paul Scanlon" userId="5c92a052-b51c-4ab2-be20-7e3163fb39c6" providerId="ADAL" clId="{3416625B-93D0-B641-834C-608EB3DF36E5}" dt="2019-07-08T16:02:12.508" v="1506" actId="20577"/>
          <ac:spMkLst>
            <pc:docMk/>
            <pc:sldMk cId="472660405" sldId="295"/>
            <ac:spMk id="3" creationId="{00000000-0000-0000-0000-000000000000}"/>
          </ac:spMkLst>
        </pc:spChg>
      </pc:sldChg>
      <pc:sldChg chg="addSp modSp add">
        <pc:chgData name="Paul Scanlon" userId="5c92a052-b51c-4ab2-be20-7e3163fb39c6" providerId="ADAL" clId="{3416625B-93D0-B641-834C-608EB3DF36E5}" dt="2019-07-08T16:05:21.118" v="1510" actId="931"/>
        <pc:sldMkLst>
          <pc:docMk/>
          <pc:sldMk cId="83045347" sldId="296"/>
        </pc:sldMkLst>
        <pc:picChg chg="add mod">
          <ac:chgData name="Paul Scanlon" userId="5c92a052-b51c-4ab2-be20-7e3163fb39c6" providerId="ADAL" clId="{3416625B-93D0-B641-834C-608EB3DF36E5}" dt="2019-07-08T16:05:21.118" v="1510" actId="931"/>
          <ac:picMkLst>
            <pc:docMk/>
            <pc:sldMk cId="83045347" sldId="296"/>
            <ac:picMk id="3" creationId="{3E0A5454-225D-9B4C-ADE8-1B02BEEBE658}"/>
          </ac:picMkLst>
        </pc:picChg>
      </pc:sldChg>
      <pc:sldChg chg="addSp modSp add">
        <pc:chgData name="Paul Scanlon" userId="5c92a052-b51c-4ab2-be20-7e3163fb39c6" providerId="ADAL" clId="{3416625B-93D0-B641-834C-608EB3DF36E5}" dt="2019-07-08T16:05:39.087" v="1512" actId="931"/>
        <pc:sldMkLst>
          <pc:docMk/>
          <pc:sldMk cId="1581371939" sldId="297"/>
        </pc:sldMkLst>
        <pc:picChg chg="add mod">
          <ac:chgData name="Paul Scanlon" userId="5c92a052-b51c-4ab2-be20-7e3163fb39c6" providerId="ADAL" clId="{3416625B-93D0-B641-834C-608EB3DF36E5}" dt="2019-07-08T16:05:39.087" v="1512" actId="931"/>
          <ac:picMkLst>
            <pc:docMk/>
            <pc:sldMk cId="1581371939" sldId="297"/>
            <ac:picMk id="3" creationId="{AD37974F-60F0-B74B-AB36-1794E389AB37}"/>
          </ac:picMkLst>
        </pc:picChg>
      </pc:sldChg>
      <pc:sldChg chg="addSp modSp add">
        <pc:chgData name="Paul Scanlon" userId="5c92a052-b51c-4ab2-be20-7e3163fb39c6" providerId="ADAL" clId="{3416625B-93D0-B641-834C-608EB3DF36E5}" dt="2019-07-08T16:05:53.573" v="1514" actId="931"/>
        <pc:sldMkLst>
          <pc:docMk/>
          <pc:sldMk cId="2428268614" sldId="298"/>
        </pc:sldMkLst>
        <pc:picChg chg="add mod">
          <ac:chgData name="Paul Scanlon" userId="5c92a052-b51c-4ab2-be20-7e3163fb39c6" providerId="ADAL" clId="{3416625B-93D0-B641-834C-608EB3DF36E5}" dt="2019-07-08T16:05:53.573" v="1514" actId="931"/>
          <ac:picMkLst>
            <pc:docMk/>
            <pc:sldMk cId="2428268614" sldId="298"/>
            <ac:picMk id="3" creationId="{CED047B0-46F0-2B48-B825-ADD2E52EE622}"/>
          </ac:picMkLst>
        </pc:picChg>
      </pc:sldChg>
      <pc:sldChg chg="addSp modSp add">
        <pc:chgData name="Paul Scanlon" userId="5c92a052-b51c-4ab2-be20-7e3163fb39c6" providerId="ADAL" clId="{3416625B-93D0-B641-834C-608EB3DF36E5}" dt="2019-07-08T17:47:39.647" v="2117" actId="1076"/>
        <pc:sldMkLst>
          <pc:docMk/>
          <pc:sldMk cId="285095683" sldId="299"/>
        </pc:sldMkLst>
        <pc:picChg chg="add mod">
          <ac:chgData name="Paul Scanlon" userId="5c92a052-b51c-4ab2-be20-7e3163fb39c6" providerId="ADAL" clId="{3416625B-93D0-B641-834C-608EB3DF36E5}" dt="2019-07-08T17:47:39.647" v="2117" actId="1076"/>
          <ac:picMkLst>
            <pc:docMk/>
            <pc:sldMk cId="285095683" sldId="299"/>
            <ac:picMk id="2" creationId="{12151F3B-C948-E24B-A1AC-423E1CB9E119}"/>
          </ac:picMkLst>
        </pc:picChg>
      </pc:sldChg>
      <pc:sldChg chg="addSp delSp modSp add">
        <pc:chgData name="Paul Scanlon" userId="5c92a052-b51c-4ab2-be20-7e3163fb39c6" providerId="ADAL" clId="{3416625B-93D0-B641-834C-608EB3DF36E5}" dt="2019-07-09T13:51:28.055" v="2140" actId="1076"/>
        <pc:sldMkLst>
          <pc:docMk/>
          <pc:sldMk cId="1826393013" sldId="300"/>
        </pc:sldMkLst>
        <pc:picChg chg="add del mod">
          <ac:chgData name="Paul Scanlon" userId="5c92a052-b51c-4ab2-be20-7e3163fb39c6" providerId="ADAL" clId="{3416625B-93D0-B641-834C-608EB3DF36E5}" dt="2019-07-09T13:51:13.686" v="2133" actId="478"/>
          <ac:picMkLst>
            <pc:docMk/>
            <pc:sldMk cId="1826393013" sldId="300"/>
            <ac:picMk id="2" creationId="{D9F795F1-713F-284D-9B58-777224D44E43}"/>
          </ac:picMkLst>
        </pc:picChg>
        <pc:picChg chg="add mod">
          <ac:chgData name="Paul Scanlon" userId="5c92a052-b51c-4ab2-be20-7e3163fb39c6" providerId="ADAL" clId="{3416625B-93D0-B641-834C-608EB3DF36E5}" dt="2019-07-09T13:51:28.055" v="2140" actId="1076"/>
          <ac:picMkLst>
            <pc:docMk/>
            <pc:sldMk cId="1826393013" sldId="300"/>
            <ac:picMk id="3" creationId="{C2389C04-0189-D141-9277-AA2C983B8F34}"/>
          </ac:picMkLst>
        </pc:picChg>
      </pc:sldChg>
      <pc:sldChg chg="addSp delSp modSp add modNotesTx">
        <pc:chgData name="Paul Scanlon" userId="5c92a052-b51c-4ab2-be20-7e3163fb39c6" providerId="ADAL" clId="{3416625B-93D0-B641-834C-608EB3DF36E5}" dt="2019-07-09T14:37:01.310" v="2891" actId="6549"/>
        <pc:sldMkLst>
          <pc:docMk/>
          <pc:sldMk cId="4196231453" sldId="301"/>
        </pc:sldMkLst>
        <pc:spChg chg="add del">
          <ac:chgData name="Paul Scanlon" userId="5c92a052-b51c-4ab2-be20-7e3163fb39c6" providerId="ADAL" clId="{3416625B-93D0-B641-834C-608EB3DF36E5}" dt="2019-07-09T13:50:34.480" v="2127" actId="478"/>
          <ac:spMkLst>
            <pc:docMk/>
            <pc:sldMk cId="4196231453" sldId="301"/>
            <ac:spMk id="2" creationId="{F71BE2C0-EE1E-DD4E-A71D-C7EA992A4699}"/>
          </ac:spMkLst>
        </pc:spChg>
        <pc:picChg chg="add mod">
          <ac:chgData name="Paul Scanlon" userId="5c92a052-b51c-4ab2-be20-7e3163fb39c6" providerId="ADAL" clId="{3416625B-93D0-B641-834C-608EB3DF36E5}" dt="2019-07-09T13:50:51.085" v="2132" actId="1076"/>
          <ac:picMkLst>
            <pc:docMk/>
            <pc:sldMk cId="4196231453" sldId="301"/>
            <ac:picMk id="3" creationId="{D08D0E50-BC3C-5142-974C-8762D1FF1611}"/>
          </ac:picMkLst>
        </pc:picChg>
      </pc:sldChg>
      <pc:sldChg chg="addSp delSp modSp add">
        <pc:chgData name="Paul Scanlon" userId="5c92a052-b51c-4ab2-be20-7e3163fb39c6" providerId="ADAL" clId="{3416625B-93D0-B641-834C-608EB3DF36E5}" dt="2019-07-09T14:18:24.432" v="2161" actId="1076"/>
        <pc:sldMkLst>
          <pc:docMk/>
          <pc:sldMk cId="900927385" sldId="302"/>
        </pc:sldMkLst>
        <pc:picChg chg="add del mod">
          <ac:chgData name="Paul Scanlon" userId="5c92a052-b51c-4ab2-be20-7e3163fb39c6" providerId="ADAL" clId="{3416625B-93D0-B641-834C-608EB3DF36E5}" dt="2019-07-09T14:17:08.383" v="2153" actId="478"/>
          <ac:picMkLst>
            <pc:docMk/>
            <pc:sldMk cId="900927385" sldId="302"/>
            <ac:picMk id="2" creationId="{C0E78EFB-3FB6-504A-80D2-022FCDA3F62D}"/>
          </ac:picMkLst>
        </pc:picChg>
        <pc:picChg chg="add del mod">
          <ac:chgData name="Paul Scanlon" userId="5c92a052-b51c-4ab2-be20-7e3163fb39c6" providerId="ADAL" clId="{3416625B-93D0-B641-834C-608EB3DF36E5}" dt="2019-07-09T14:17:44.910" v="2156" actId="478"/>
          <ac:picMkLst>
            <pc:docMk/>
            <pc:sldMk cId="900927385" sldId="302"/>
            <ac:picMk id="3" creationId="{00B5B19C-C6F9-C74C-978C-1CD165AFFD7B}"/>
          </ac:picMkLst>
        </pc:picChg>
        <pc:picChg chg="add mod">
          <ac:chgData name="Paul Scanlon" userId="5c92a052-b51c-4ab2-be20-7e3163fb39c6" providerId="ADAL" clId="{3416625B-93D0-B641-834C-608EB3DF36E5}" dt="2019-07-09T14:18:24.432" v="2161" actId="1076"/>
          <ac:picMkLst>
            <pc:docMk/>
            <pc:sldMk cId="900927385" sldId="302"/>
            <ac:picMk id="4" creationId="{C5568D34-DF54-1643-A40A-04436A48381D}"/>
          </ac:picMkLst>
        </pc:picChg>
      </pc:sldChg>
      <pc:sldChg chg="addSp delSp modSp add ord">
        <pc:chgData name="Paul Scanlon" userId="5c92a052-b51c-4ab2-be20-7e3163fb39c6" providerId="ADAL" clId="{3416625B-93D0-B641-834C-608EB3DF36E5}" dt="2019-07-10T00:50:05.454" v="2910" actId="1076"/>
        <pc:sldMkLst>
          <pc:docMk/>
          <pc:sldMk cId="499200397" sldId="303"/>
        </pc:sldMkLst>
        <pc:picChg chg="add del mod">
          <ac:chgData name="Paul Scanlon" userId="5c92a052-b51c-4ab2-be20-7e3163fb39c6" providerId="ADAL" clId="{3416625B-93D0-B641-834C-608EB3DF36E5}" dt="2019-07-10T00:41:53.172" v="2899" actId="478"/>
          <ac:picMkLst>
            <pc:docMk/>
            <pc:sldMk cId="499200397" sldId="303"/>
            <ac:picMk id="2" creationId="{87823F3F-75BF-6545-BD39-A68034BF5804}"/>
          </ac:picMkLst>
        </pc:picChg>
        <pc:picChg chg="add del mod">
          <ac:chgData name="Paul Scanlon" userId="5c92a052-b51c-4ab2-be20-7e3163fb39c6" providerId="ADAL" clId="{3416625B-93D0-B641-834C-608EB3DF36E5}" dt="2019-07-10T00:49:53.658" v="2905" actId="478"/>
          <ac:picMkLst>
            <pc:docMk/>
            <pc:sldMk cId="499200397" sldId="303"/>
            <ac:picMk id="3" creationId="{096943C4-1D8C-4E4F-A156-C553C4C6F055}"/>
          </ac:picMkLst>
        </pc:picChg>
        <pc:picChg chg="add mod">
          <ac:chgData name="Paul Scanlon" userId="5c92a052-b51c-4ab2-be20-7e3163fb39c6" providerId="ADAL" clId="{3416625B-93D0-B641-834C-608EB3DF36E5}" dt="2019-07-10T00:50:05.454" v="2910" actId="1076"/>
          <ac:picMkLst>
            <pc:docMk/>
            <pc:sldMk cId="499200397" sldId="303"/>
            <ac:picMk id="4" creationId="{E400618D-CD98-AD47-B0D5-6BB437CFBFBC}"/>
          </ac:picMkLst>
        </pc:picChg>
      </pc:sldChg>
    </pc:docChg>
  </pc:docChgLst>
  <pc:docChgLst>
    <pc:chgData name="SCANLON, PAUL J. (CDC/DDPHSS/NCHS/DRM)" userId="S::wyv6@cdc.gov::5c92a052-b51c-4ab2-be20-7e3163fb39c6" providerId="AD" clId="Web-{4CC81D66-7E7E-4621-A0E0-4FF031E5B15C}"/>
    <pc:docChg chg="modSld">
      <pc:chgData name="SCANLON, PAUL J. (CDC/DDPHSS/NCHS/DRM)" userId="S::wyv6@cdc.gov::5c92a052-b51c-4ab2-be20-7e3163fb39c6" providerId="AD" clId="Web-{4CC81D66-7E7E-4621-A0E0-4FF031E5B15C}" dt="2019-06-28T15:21:51.174" v="129" actId="20577"/>
      <pc:docMkLst>
        <pc:docMk/>
      </pc:docMkLst>
      <pc:sldChg chg="modSp">
        <pc:chgData name="SCANLON, PAUL J. (CDC/DDPHSS/NCHS/DRM)" userId="S::wyv6@cdc.gov::5c92a052-b51c-4ab2-be20-7e3163fb39c6" providerId="AD" clId="Web-{4CC81D66-7E7E-4621-A0E0-4FF031E5B15C}" dt="2019-06-28T15:21:50.800" v="127" actId="20577"/>
        <pc:sldMkLst>
          <pc:docMk/>
          <pc:sldMk cId="2497464445" sldId="257"/>
        </pc:sldMkLst>
        <pc:spChg chg="mod">
          <ac:chgData name="SCANLON, PAUL J. (CDC/DDPHSS/NCHS/DRM)" userId="S::wyv6@cdc.gov::5c92a052-b51c-4ab2-be20-7e3163fb39c6" providerId="AD" clId="Web-{4CC81D66-7E7E-4621-A0E0-4FF031E5B15C}" dt="2019-06-28T15:20:27.517" v="6" actId="1076"/>
          <ac:spMkLst>
            <pc:docMk/>
            <pc:sldMk cId="2497464445" sldId="257"/>
            <ac:spMk id="2" creationId="{00000000-0000-0000-0000-000000000000}"/>
          </ac:spMkLst>
        </pc:spChg>
        <pc:spChg chg="mod">
          <ac:chgData name="SCANLON, PAUL J. (CDC/DDPHSS/NCHS/DRM)" userId="S::wyv6@cdc.gov::5c92a052-b51c-4ab2-be20-7e3163fb39c6" providerId="AD" clId="Web-{4CC81D66-7E7E-4621-A0E0-4FF031E5B15C}" dt="2019-06-28T15:21:07.267" v="42" actId="20577"/>
          <ac:spMkLst>
            <pc:docMk/>
            <pc:sldMk cId="2497464445" sldId="257"/>
            <ac:spMk id="3" creationId="{00000000-0000-0000-0000-000000000000}"/>
          </ac:spMkLst>
        </pc:spChg>
        <pc:spChg chg="mod">
          <ac:chgData name="SCANLON, PAUL J. (CDC/DDPHSS/NCHS/DRM)" userId="S::wyv6@cdc.gov::5c92a052-b51c-4ab2-be20-7e3163fb39c6" providerId="AD" clId="Web-{4CC81D66-7E7E-4621-A0E0-4FF031E5B15C}" dt="2019-06-28T15:21:50.800" v="127" actId="20577"/>
          <ac:spMkLst>
            <pc:docMk/>
            <pc:sldMk cId="2497464445" sldId="257"/>
            <ac:spMk id="4" creationId="{00000000-0000-0000-0000-000000000000}"/>
          </ac:spMkLst>
        </pc:spChg>
      </pc:sldChg>
    </pc:docChg>
  </pc:docChgLst>
  <pc:docChgLst>
    <pc:chgData name="SCANLON, PAUL J. (CDC/DDPHSS/NCHS/DRM)" userId="S::wyv6@cdc.gov::5c92a052-b51c-4ab2-be20-7e3163fb39c6" providerId="AD" clId="Web-{148FEB77-7ACB-415A-B9D3-24E810F9C3E8}"/>
    <pc:docChg chg="modSld sldOrd">
      <pc:chgData name="SCANLON, PAUL J. (CDC/DDPHSS/NCHS/DRM)" userId="S::wyv6@cdc.gov::5c92a052-b51c-4ab2-be20-7e3163fb39c6" providerId="AD" clId="Web-{148FEB77-7ACB-415A-B9D3-24E810F9C3E8}" dt="2019-07-08T13:54:37.520" v="448"/>
      <pc:docMkLst>
        <pc:docMk/>
      </pc:docMkLst>
      <pc:sldChg chg="modNotes">
        <pc:chgData name="SCANLON, PAUL J. (CDC/DDPHSS/NCHS/DRM)" userId="S::wyv6@cdc.gov::5c92a052-b51c-4ab2-be20-7e3163fb39c6" providerId="AD" clId="Web-{148FEB77-7ACB-415A-B9D3-24E810F9C3E8}" dt="2019-07-08T13:53:16.800" v="394"/>
        <pc:sldMkLst>
          <pc:docMk/>
          <pc:sldMk cId="2497464445" sldId="257"/>
        </pc:sldMkLst>
      </pc:sldChg>
      <pc:sldChg chg="ord modNotes">
        <pc:chgData name="SCANLON, PAUL J. (CDC/DDPHSS/NCHS/DRM)" userId="S::wyv6@cdc.gov::5c92a052-b51c-4ab2-be20-7e3163fb39c6" providerId="AD" clId="Web-{148FEB77-7ACB-415A-B9D3-24E810F9C3E8}" dt="2019-07-08T13:54:37.520" v="448"/>
        <pc:sldMkLst>
          <pc:docMk/>
          <pc:sldMk cId="3668679924" sldId="259"/>
        </pc:sldMkLst>
      </pc:sldChg>
      <pc:sldChg chg="modSp">
        <pc:chgData name="SCANLON, PAUL J. (CDC/DDPHSS/NCHS/DRM)" userId="S::wyv6@cdc.gov::5c92a052-b51c-4ab2-be20-7e3163fb39c6" providerId="AD" clId="Web-{148FEB77-7ACB-415A-B9D3-24E810F9C3E8}" dt="2019-07-08T13:29:36.507" v="38" actId="20577"/>
        <pc:sldMkLst>
          <pc:docMk/>
          <pc:sldMk cId="1063673047" sldId="260"/>
        </pc:sldMkLst>
        <pc:spChg chg="mod">
          <ac:chgData name="SCANLON, PAUL J. (CDC/DDPHSS/NCHS/DRM)" userId="S::wyv6@cdc.gov::5c92a052-b51c-4ab2-be20-7e3163fb39c6" providerId="AD" clId="Web-{148FEB77-7ACB-415A-B9D3-24E810F9C3E8}" dt="2019-07-08T13:29:36.507" v="38" actId="20577"/>
          <ac:spMkLst>
            <pc:docMk/>
            <pc:sldMk cId="1063673047" sldId="260"/>
            <ac:spMk id="3" creationId="{00000000-0000-0000-0000-000000000000}"/>
          </ac:spMkLst>
        </pc:spChg>
      </pc:sldChg>
      <pc:sldChg chg="modSp">
        <pc:chgData name="SCANLON, PAUL J. (CDC/DDPHSS/NCHS/DRM)" userId="S::wyv6@cdc.gov::5c92a052-b51c-4ab2-be20-7e3163fb39c6" providerId="AD" clId="Web-{148FEB77-7ACB-415A-B9D3-24E810F9C3E8}" dt="2019-07-08T13:28:28.584" v="24" actId="20577"/>
        <pc:sldMkLst>
          <pc:docMk/>
          <pc:sldMk cId="2111338748" sldId="262"/>
        </pc:sldMkLst>
        <pc:spChg chg="mod">
          <ac:chgData name="SCANLON, PAUL J. (CDC/DDPHSS/NCHS/DRM)" userId="S::wyv6@cdc.gov::5c92a052-b51c-4ab2-be20-7e3163fb39c6" providerId="AD" clId="Web-{148FEB77-7ACB-415A-B9D3-24E810F9C3E8}" dt="2019-07-08T13:28:28.584" v="24" actId="20577"/>
          <ac:spMkLst>
            <pc:docMk/>
            <pc:sldMk cId="2111338748" sldId="262"/>
            <ac:spMk id="3" creationId="{00000000-0000-0000-0000-000000000000}"/>
          </ac:spMkLst>
        </pc:spChg>
      </pc:sldChg>
      <pc:sldChg chg="modSp ord">
        <pc:chgData name="SCANLON, PAUL J. (CDC/DDPHSS/NCHS/DRM)" userId="S::wyv6@cdc.gov::5c92a052-b51c-4ab2-be20-7e3163fb39c6" providerId="AD" clId="Web-{148FEB77-7ACB-415A-B9D3-24E810F9C3E8}" dt="2019-07-08T13:29:08.772" v="29" actId="20577"/>
        <pc:sldMkLst>
          <pc:docMk/>
          <pc:sldMk cId="573684361" sldId="263"/>
        </pc:sldMkLst>
        <pc:spChg chg="mod">
          <ac:chgData name="SCANLON, PAUL J. (CDC/DDPHSS/NCHS/DRM)" userId="S::wyv6@cdc.gov::5c92a052-b51c-4ab2-be20-7e3163fb39c6" providerId="AD" clId="Web-{148FEB77-7ACB-415A-B9D3-24E810F9C3E8}" dt="2019-07-08T13:29:08.772" v="29" actId="20577"/>
          <ac:spMkLst>
            <pc:docMk/>
            <pc:sldMk cId="573684361" sldId="263"/>
            <ac:spMk id="4" creationId="{00000000-0000-0000-0000-000000000000}"/>
          </ac:spMkLst>
        </pc:spChg>
      </pc:sldChg>
      <pc:sldChg chg="modSp">
        <pc:chgData name="SCANLON, PAUL J. (CDC/DDPHSS/NCHS/DRM)" userId="S::wyv6@cdc.gov::5c92a052-b51c-4ab2-be20-7e3163fb39c6" providerId="AD" clId="Web-{148FEB77-7ACB-415A-B9D3-24E810F9C3E8}" dt="2019-07-08T13:38:20.357" v="167" actId="20577"/>
        <pc:sldMkLst>
          <pc:docMk/>
          <pc:sldMk cId="428439454" sldId="287"/>
        </pc:sldMkLst>
        <pc:spChg chg="mod">
          <ac:chgData name="SCANLON, PAUL J. (CDC/DDPHSS/NCHS/DRM)" userId="S::wyv6@cdc.gov::5c92a052-b51c-4ab2-be20-7e3163fb39c6" providerId="AD" clId="Web-{148FEB77-7ACB-415A-B9D3-24E810F9C3E8}" dt="2019-07-08T13:38:20.357" v="167" actId="20577"/>
          <ac:spMkLst>
            <pc:docMk/>
            <pc:sldMk cId="428439454" sldId="287"/>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FFC892-8B01-43CE-9459-58479DA950D2}" type="datetimeFigureOut">
              <a:rPr lang="en-US" smtClean="0"/>
              <a:t>7/10/2019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F97E2-DCD1-4FF4-B636-D3FB7B2FFEEB}" type="slidenum">
              <a:rPr lang="en-US" smtClean="0"/>
              <a:t>‹#›</a:t>
            </a:fld>
            <a:endParaRPr lang="en-US"/>
          </a:p>
        </p:txBody>
      </p:sp>
    </p:spTree>
    <p:extLst>
      <p:ext uri="{BB962C8B-B14F-4D97-AF65-F5344CB8AC3E}">
        <p14:creationId xmlns:p14="http://schemas.microsoft.com/office/powerpoint/2010/main" val="205988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things that we have to deal w/ all the time in survey research is when we're asked to measure new things in society.  This is probably a bit more common in polling—where we're asked to quickly take the public's temperature on topics that just seem to pop up—new politicians, new political parties, new policies.  But we have to deal with this in behavioral surveying as well.  In our work at the National Center for Health Statistics, I can think of a bunch of "new" topics that appeared over the past decade that we had to figure out how to get accurate data about—from the opioid crisis to Obamacare and public health insurance to more nuanced understandings of gender identity.  </a:t>
            </a:r>
          </a:p>
          <a:p>
            <a:endParaRPr lang="en-US" dirty="0"/>
          </a:p>
          <a:p>
            <a:r>
              <a:rPr lang="en-US" dirty="0"/>
              <a:t>A really good example of this is e-cigarettes.  They're a relatively new thing in the United States, but obviously from a public health perspective, we need to gather information in their use.  But how we should ask about that use is up in the air.</a:t>
            </a:r>
          </a:p>
          <a:p>
            <a:endParaRPr lang="en-US" dirty="0">
              <a:cs typeface="Calibri"/>
            </a:endParaRPr>
          </a:p>
        </p:txBody>
      </p:sp>
      <p:sp>
        <p:nvSpPr>
          <p:cNvPr id="4" name="Slide Number Placeholder 3"/>
          <p:cNvSpPr>
            <a:spLocks noGrp="1"/>
          </p:cNvSpPr>
          <p:nvPr>
            <p:ph type="sldNum" sz="quarter" idx="5"/>
          </p:nvPr>
        </p:nvSpPr>
        <p:spPr/>
        <p:txBody>
          <a:bodyPr/>
          <a:lstStyle/>
          <a:p>
            <a:fld id="{E38F97E2-DCD1-4FF4-B636-D3FB7B2FFEEB}" type="slidenum">
              <a:rPr lang="en-US" smtClean="0"/>
              <a:t>1</a:t>
            </a:fld>
            <a:endParaRPr lang="en-US"/>
          </a:p>
        </p:txBody>
      </p:sp>
    </p:spTree>
    <p:extLst>
      <p:ext uri="{BB962C8B-B14F-4D97-AF65-F5344CB8AC3E}">
        <p14:creationId xmlns:p14="http://schemas.microsoft.com/office/powerpoint/2010/main" val="351599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Hookah pen is the only individual pattern to show any significant difference across the experimental conditions.  What’s nice is that since we have a relatively high n, we can break this down a little further and try to understand what may be behind this.  Turns out that that there is about a ten percent difference among respondents who have never used </a:t>
            </a:r>
            <a:r>
              <a:rPr lang="en-US" dirty="0" err="1"/>
              <a:t>ecigs</a:t>
            </a:r>
            <a:r>
              <a:rPr lang="en-US" dirty="0"/>
              <a:t> between getting the intro text and not—which indicates that hookah pen and e-hookah aren’t common terms in the vernacular.</a:t>
            </a:r>
          </a:p>
        </p:txBody>
      </p:sp>
      <p:sp>
        <p:nvSpPr>
          <p:cNvPr id="4" name="Slide Number Placeholder 3"/>
          <p:cNvSpPr>
            <a:spLocks noGrp="1"/>
          </p:cNvSpPr>
          <p:nvPr>
            <p:ph type="sldNum" sz="quarter" idx="5"/>
          </p:nvPr>
        </p:nvSpPr>
        <p:spPr/>
        <p:txBody>
          <a:bodyPr/>
          <a:lstStyle/>
          <a:p>
            <a:fld id="{E38F97E2-DCD1-4FF4-B636-D3FB7B2FFEEB}" type="slidenum">
              <a:rPr lang="en-US" smtClean="0"/>
              <a:t>18</a:t>
            </a:fld>
            <a:endParaRPr lang="en-US"/>
          </a:p>
        </p:txBody>
      </p:sp>
    </p:spTree>
    <p:extLst>
      <p:ext uri="{BB962C8B-B14F-4D97-AF65-F5344CB8AC3E}">
        <p14:creationId xmlns:p14="http://schemas.microsoft.com/office/powerpoint/2010/main" val="530555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F97E2-DCD1-4FF4-B636-D3FB7B2FFEEB}" type="slidenum">
              <a:rPr lang="en-US" smtClean="0"/>
              <a:t>20</a:t>
            </a:fld>
            <a:endParaRPr lang="en-US"/>
          </a:p>
        </p:txBody>
      </p:sp>
    </p:spTree>
    <p:extLst>
      <p:ext uri="{BB962C8B-B14F-4D97-AF65-F5344CB8AC3E}">
        <p14:creationId xmlns:p14="http://schemas.microsoft.com/office/powerpoint/2010/main" val="2047953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F97E2-DCD1-4FF4-B636-D3FB7B2FFEEB}" type="slidenum">
              <a:rPr lang="en-US" smtClean="0"/>
              <a:t>21</a:t>
            </a:fld>
            <a:endParaRPr lang="en-US"/>
          </a:p>
        </p:txBody>
      </p:sp>
    </p:spTree>
    <p:extLst>
      <p:ext uri="{BB962C8B-B14F-4D97-AF65-F5344CB8AC3E}">
        <p14:creationId xmlns:p14="http://schemas.microsoft.com/office/powerpoint/2010/main" val="3494537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200" dirty="0"/>
              <a:t>The report from our NHIS cognitive testing study is available on Q-Bank – the link is listed here in the references.  </a:t>
            </a:r>
          </a:p>
          <a:p>
            <a:pPr defTabSz="914266">
              <a:defRPr/>
            </a:pPr>
            <a:endParaRPr lang="en-US" sz="1200" dirty="0"/>
          </a:p>
          <a:p>
            <a:pPr defTabSz="914266">
              <a:defRPr/>
            </a:pPr>
            <a:r>
              <a:rPr lang="en-US" sz="1200" dirty="0"/>
              <a:t>If your agency has question evaluation reports, please send them to qbank@cdc.gov so others can find your work while searching on Q-Bank. </a:t>
            </a:r>
          </a:p>
          <a:p>
            <a:pPr defTabSz="914266">
              <a:defRPr/>
            </a:pPr>
            <a:endParaRPr lang="en-US" sz="1200" dirty="0"/>
          </a:p>
          <a:p>
            <a:pPr defTabSz="914266">
              <a:defRPr/>
            </a:pPr>
            <a:r>
              <a:rPr lang="en-US" sz="1200" dirty="0"/>
              <a:t>Thank you.</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22</a:t>
            </a:fld>
            <a:endParaRPr lang="en-US"/>
          </a:p>
        </p:txBody>
      </p:sp>
    </p:spTree>
    <p:extLst>
      <p:ext uri="{BB962C8B-B14F-4D97-AF65-F5344CB8AC3E}">
        <p14:creationId xmlns:p14="http://schemas.microsoft.com/office/powerpoint/2010/main" val="999950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are two ways we could ask survey respondents about e-cigarettes.  It was our job to figure out which one of these is the best—from both an accuracy and methodological standpoint.  We want good data, but we also don't want to over-burden respondents.</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a:t>
            </a:fld>
            <a:endParaRPr lang="en-US"/>
          </a:p>
        </p:txBody>
      </p:sp>
    </p:spTree>
    <p:extLst>
      <p:ext uri="{BB962C8B-B14F-4D97-AF65-F5344CB8AC3E}">
        <p14:creationId xmlns:p14="http://schemas.microsoft.com/office/powerpoint/2010/main" val="406070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a:t>
            </a:fld>
            <a:endParaRPr lang="en-US"/>
          </a:p>
        </p:txBody>
      </p:sp>
    </p:spTree>
    <p:extLst>
      <p:ext uri="{BB962C8B-B14F-4D97-AF65-F5344CB8AC3E}">
        <p14:creationId xmlns:p14="http://schemas.microsoft.com/office/powerpoint/2010/main" val="2464904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a:t>
            </a:fld>
            <a:endParaRPr lang="en-US"/>
          </a:p>
        </p:txBody>
      </p:sp>
    </p:spTree>
    <p:extLst>
      <p:ext uri="{BB962C8B-B14F-4D97-AF65-F5344CB8AC3E}">
        <p14:creationId xmlns:p14="http://schemas.microsoft.com/office/powerpoint/2010/main" val="2625294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a:t>
            </a:fld>
            <a:endParaRPr lang="en-US"/>
          </a:p>
        </p:txBody>
      </p:sp>
    </p:spTree>
    <p:extLst>
      <p:ext uri="{BB962C8B-B14F-4D97-AF65-F5344CB8AC3E}">
        <p14:creationId xmlns:p14="http://schemas.microsoft.com/office/powerpoint/2010/main" val="1853451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11</a:t>
            </a:fld>
            <a:endParaRPr lang="en-US"/>
          </a:p>
        </p:txBody>
      </p:sp>
    </p:spTree>
    <p:extLst>
      <p:ext uri="{BB962C8B-B14F-4D97-AF65-F5344CB8AC3E}">
        <p14:creationId xmlns:p14="http://schemas.microsoft.com/office/powerpoint/2010/main" val="1187227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r>
              <a:rPr lang="en-US" sz="1400" dirty="0"/>
              <a:t>-------------------------------------------------------------------------------------------------------</a:t>
            </a:r>
          </a:p>
          <a:p>
            <a:r>
              <a:rPr lang="en-US" sz="1400" dirty="0"/>
              <a:t>Based on the findings of the round one interviews, the probe was changed from a “what were you thinking of” probe to a definition probe for round 2</a:t>
            </a:r>
          </a:p>
          <a:p>
            <a:pPr marL="285708" indent="-285708">
              <a:buFont typeface="Arial" panose="020B0604020202020204" pitchFamily="34" charset="0"/>
              <a:buChar char="•"/>
            </a:pPr>
            <a:r>
              <a:rPr lang="en-US" sz="1400" dirty="0"/>
              <a:t>Added category for vape with cannabis, THC, or CBD oil</a:t>
            </a:r>
          </a:p>
          <a:p>
            <a:pPr marL="285708" indent="-285708">
              <a:buFont typeface="Arial" panose="020B0604020202020204" pitchFamily="34" charset="0"/>
              <a:buChar char="•"/>
            </a:pPr>
            <a:r>
              <a:rPr lang="en-US" sz="1400" dirty="0"/>
              <a:t>Changed “vape” to “A vape with nicotine or other flavored oil”</a:t>
            </a:r>
          </a:p>
          <a:p>
            <a:pPr marL="285708" indent="-285708">
              <a:buFont typeface="Arial" panose="020B0604020202020204" pitchFamily="34" charset="0"/>
              <a:buChar char="•"/>
            </a:pPr>
            <a:r>
              <a:rPr lang="en-US" sz="1400" dirty="0"/>
              <a:t>Combined Hookah-pen &amp; e-hookah</a:t>
            </a:r>
          </a:p>
          <a:p>
            <a:pPr marL="285708" indent="-285708">
              <a:buFont typeface="Arial" panose="020B0604020202020204" pitchFamily="34" charset="0"/>
              <a:buChar char="•"/>
            </a:pPr>
            <a:r>
              <a:rPr lang="en-US" sz="1400" dirty="0"/>
              <a:t>Combined tobacco cigarette &amp; cigar</a:t>
            </a:r>
          </a:p>
          <a:p>
            <a:endParaRPr lang="en-US" sz="1400" dirty="0"/>
          </a:p>
          <a:p>
            <a:r>
              <a:rPr lang="en-US" sz="1400" dirty="0"/>
              <a:t>Since the intent of the NHIS e-cigarette question is to capture e-cigarette use with nicotine or other flavored oil; Cannabis, THC or CBD oil are out of scope.</a:t>
            </a:r>
          </a:p>
          <a:p>
            <a:endParaRPr lang="en-US" sz="1400" dirty="0"/>
          </a:p>
          <a:p>
            <a:r>
              <a:rPr lang="en-US" sz="1400" dirty="0"/>
              <a:t>Green are “in-scope” and Orange are “out of scope”</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12</a:t>
            </a:fld>
            <a:endParaRPr lang="en-US"/>
          </a:p>
        </p:txBody>
      </p:sp>
    </p:spTree>
    <p:extLst>
      <p:ext uri="{BB962C8B-B14F-4D97-AF65-F5344CB8AC3E}">
        <p14:creationId xmlns:p14="http://schemas.microsoft.com/office/powerpoint/2010/main" val="2204646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Prevalence estimates across the two conditions do not differ significantly.  Additionally, the amount of item non-response did not differ across the two conditions, though to be far overall item non-response across the entire survey was exceedingly low—probably as the result of a well managed panel.  Because of this, using a managed panel like NORC’s </a:t>
            </a:r>
            <a:r>
              <a:rPr lang="en-US" dirty="0" err="1"/>
              <a:t>AmeriSpeak</a:t>
            </a:r>
            <a:r>
              <a:rPr lang="en-US" dirty="0"/>
              <a:t> may not be the best for approximating non-response “in the wild.”</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14</a:t>
            </a:fld>
            <a:endParaRPr lang="en-US"/>
          </a:p>
        </p:txBody>
      </p:sp>
    </p:spTree>
    <p:extLst>
      <p:ext uri="{BB962C8B-B14F-4D97-AF65-F5344CB8AC3E}">
        <p14:creationId xmlns:p14="http://schemas.microsoft.com/office/powerpoint/2010/main" val="355135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F97E2-DCD1-4FF4-B636-D3FB7B2FFEEB}" type="slidenum">
              <a:rPr lang="en-US" smtClean="0"/>
              <a:t>17</a:t>
            </a:fld>
            <a:endParaRPr lang="en-US"/>
          </a:p>
        </p:txBody>
      </p:sp>
    </p:spTree>
    <p:extLst>
      <p:ext uri="{BB962C8B-B14F-4D97-AF65-F5344CB8AC3E}">
        <p14:creationId xmlns:p14="http://schemas.microsoft.com/office/powerpoint/2010/main" val="1066895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mailto:qbank@cdc.gov" TargetMode="External"/><Relationship Id="rId5" Type="http://schemas.openxmlformats.org/officeDocument/2006/relationships/hyperlink" Target="https://wwwn.cdc.gov/qbank/" TargetMode="External"/><Relationship Id="rId4" Type="http://schemas.openxmlformats.org/officeDocument/2006/relationships/hyperlink" Target="https://www.cdc.gov/nchs/CCQDE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8F9A73B-EE62-4550-ABAF-AC641349EBA1}"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DD6EF-9ED6-43FE-9751-F4B658299AA0}" type="slidenum">
              <a:rPr lang="en-US" smtClean="0"/>
              <a:t>‹#›</a:t>
            </a:fld>
            <a:endParaRPr lang="en-US"/>
          </a:p>
        </p:txBody>
      </p:sp>
    </p:spTree>
    <p:extLst>
      <p:ext uri="{BB962C8B-B14F-4D97-AF65-F5344CB8AC3E}">
        <p14:creationId xmlns:p14="http://schemas.microsoft.com/office/powerpoint/2010/main" val="2548790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F9A73B-EE62-4550-ABAF-AC641349EBA1}" type="datetimeFigureOut">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CDD6EF-9ED6-43FE-9751-F4B658299AA0}" type="slidenum">
              <a:rPr lang="en-US" smtClean="0"/>
              <a:t>‹#›</a:t>
            </a:fld>
            <a:endParaRPr lang="en-US"/>
          </a:p>
        </p:txBody>
      </p:sp>
    </p:spTree>
    <p:extLst>
      <p:ext uri="{BB962C8B-B14F-4D97-AF65-F5344CB8AC3E}">
        <p14:creationId xmlns:p14="http://schemas.microsoft.com/office/powerpoint/2010/main" val="288688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F9A73B-EE62-4550-ABAF-AC641349EBA1}" type="datetimeFigureOut">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CDD6EF-9ED6-43FE-9751-F4B658299AA0}" type="slidenum">
              <a:rPr lang="en-US" smtClean="0"/>
              <a:t>‹#›</a:t>
            </a:fld>
            <a:endParaRPr lang="en-US"/>
          </a:p>
        </p:txBody>
      </p:sp>
    </p:spTree>
    <p:extLst>
      <p:ext uri="{BB962C8B-B14F-4D97-AF65-F5344CB8AC3E}">
        <p14:creationId xmlns:p14="http://schemas.microsoft.com/office/powerpoint/2010/main" val="166880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F9A73B-EE62-4550-ABAF-AC641349EBA1}"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DD6EF-9ED6-43FE-9751-F4B658299AA0}" type="slidenum">
              <a:rPr lang="en-US" smtClean="0"/>
              <a:t>‹#›</a:t>
            </a:fld>
            <a:endParaRPr lang="en-US"/>
          </a:p>
        </p:txBody>
      </p:sp>
    </p:spTree>
    <p:extLst>
      <p:ext uri="{BB962C8B-B14F-4D97-AF65-F5344CB8AC3E}">
        <p14:creationId xmlns:p14="http://schemas.microsoft.com/office/powerpoint/2010/main" val="160985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F9A73B-EE62-4550-ABAF-AC641349EBA1}"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DD6EF-9ED6-43FE-9751-F4B658299AA0}" type="slidenum">
              <a:rPr lang="en-US" smtClean="0"/>
              <a:t>‹#›</a:t>
            </a:fld>
            <a:endParaRPr lang="en-US"/>
          </a:p>
        </p:txBody>
      </p:sp>
    </p:spTree>
    <p:extLst>
      <p:ext uri="{BB962C8B-B14F-4D97-AF65-F5344CB8AC3E}">
        <p14:creationId xmlns:p14="http://schemas.microsoft.com/office/powerpoint/2010/main" val="1853917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6858"/>
                </a:solidFill>
                <a:effectLst/>
                <a:latin typeface="Calibri" pitchFamily="34" charset="0"/>
              </a:defRPr>
            </a:lvl1pPr>
          </a:lstStyle>
          <a:p>
            <a:r>
              <a:rPr lang="en-US" dirty="0"/>
              <a:t>Bottom band: NCHS</a:t>
            </a:r>
          </a:p>
        </p:txBody>
      </p:sp>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6A71"/>
              </a:buClr>
              <a:buFont typeface="Wingdings" panose="05000000000000000000" pitchFamily="2" charset="2"/>
              <a:buChar char="§"/>
              <a:defRPr sz="2667">
                <a:solidFill>
                  <a:schemeClr val="accent4">
                    <a:lumMod val="75000"/>
                  </a:schemeClr>
                </a:solidFill>
              </a:defRPr>
            </a:lvl1pPr>
            <a:lvl2pPr>
              <a:buClr>
                <a:srgbClr val="008BB0"/>
              </a:buClr>
              <a:defRPr sz="2667">
                <a:solidFill>
                  <a:schemeClr val="accent4">
                    <a:lumMod val="75000"/>
                  </a:schemeClr>
                </a:solidFill>
              </a:defRPr>
            </a:lvl2pPr>
            <a:lvl3pPr>
              <a:buClr>
                <a:srgbClr val="695E4A"/>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9144393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858"/>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226676222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68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6732005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5679808"/>
            <a:ext cx="12198571" cy="1178193"/>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695E4A"/>
                </a:solidFill>
                <a:latin typeface="Calibri" panose="020F0502020204030204" pitchFamily="34" charset="0"/>
              </a:rPr>
              <a:t>For more information, contact CDC</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1-800-CDC-INFO (232-4636)</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TTY:  1-888-232-6348    www.cdc.gov</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82627997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16FFF-E4AC-4723-B088-C6D7E540116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81E6E3-E98E-48C9-ADDB-76EC6255DA8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20838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NCHS">
    <p:bg>
      <p:bgPr>
        <a:solidFill>
          <a:schemeClr val="bg2"/>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006858"/>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006858"/>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006858"/>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pic>
        <p:nvPicPr>
          <p:cNvPr id="9" name="Picture 8"/>
          <p:cNvPicPr>
            <a:picLocks noChangeAspect="1"/>
          </p:cNvPicPr>
          <p:nvPr userDrawn="1"/>
        </p:nvPicPr>
        <p:blipFill>
          <a:blip r:embed="rId2"/>
          <a:stretch>
            <a:fillRect/>
          </a:stretch>
        </p:blipFill>
        <p:spPr>
          <a:xfrm>
            <a:off x="8446413" y="5283499"/>
            <a:ext cx="3641889" cy="1150298"/>
          </a:xfrm>
          <a:prstGeom prst="rect">
            <a:avLst/>
          </a:prstGeom>
          <a:effectLst>
            <a:softEdge rad="63500"/>
          </a:effectLst>
        </p:spPr>
      </p:pic>
      <p:pic>
        <p:nvPicPr>
          <p:cNvPr id="14" name="Picture 1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12192000" cy="1185297"/>
          </a:xfrm>
          <a:prstGeom prst="rect">
            <a:avLst/>
          </a:prstGeom>
        </p:spPr>
      </p:pic>
    </p:spTree>
    <p:extLst>
      <p:ext uri="{BB962C8B-B14F-4D97-AF65-F5344CB8AC3E}">
        <p14:creationId xmlns:p14="http://schemas.microsoft.com/office/powerpoint/2010/main" val="1594321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_NCHS">
    <p:bg>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923826" y="2024214"/>
            <a:ext cx="5037056" cy="1590965"/>
          </a:xfrm>
          <a:prstGeom prst="rect">
            <a:avLst/>
          </a:prstGeom>
          <a:effectLst>
            <a:softEdge rad="63500"/>
          </a:effectLst>
        </p:spPr>
      </p:pic>
      <p:pic>
        <p:nvPicPr>
          <p:cNvPr id="14" name="Picture 1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12192000" cy="1185297"/>
          </a:xfrm>
          <a:prstGeom prst="rect">
            <a:avLst/>
          </a:prstGeom>
        </p:spPr>
      </p:pic>
      <p:sp>
        <p:nvSpPr>
          <p:cNvPr id="11" name="TextBox 10"/>
          <p:cNvSpPr txBox="1"/>
          <p:nvPr userDrawn="1"/>
        </p:nvSpPr>
        <p:spPr>
          <a:xfrm>
            <a:off x="947350" y="4415360"/>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
        <p:nvSpPr>
          <p:cNvPr id="12" name="TextBox 11"/>
          <p:cNvSpPr txBox="1"/>
          <p:nvPr userDrawn="1"/>
        </p:nvSpPr>
        <p:spPr>
          <a:xfrm>
            <a:off x="947350" y="3769029"/>
            <a:ext cx="4101353" cy="646331"/>
          </a:xfrm>
          <a:prstGeom prst="rect">
            <a:avLst/>
          </a:prstGeom>
          <a:noFill/>
        </p:spPr>
        <p:txBody>
          <a:bodyPr wrap="square" rtlCol="0">
            <a:spAutoFit/>
          </a:bodyPr>
          <a:lstStyle/>
          <a:p>
            <a:r>
              <a:rPr lang="en-US" sz="1200" b="1" dirty="0">
                <a:solidFill>
                  <a:schemeClr val="accent4">
                    <a:lumMod val="75000"/>
                  </a:schemeClr>
                </a:solidFill>
                <a:latin typeface="Calibri" panose="020F0502020204030204" pitchFamily="34" charset="0"/>
                <a:hlinkClick r:id="rId4"/>
              </a:rPr>
              <a:t>https://www.cdc.gov/nchs/CCQDER/</a:t>
            </a:r>
            <a:r>
              <a:rPr lang="en-US" sz="1200" b="1" dirty="0">
                <a:solidFill>
                  <a:schemeClr val="accent4">
                    <a:lumMod val="75000"/>
                  </a:schemeClr>
                </a:solidFill>
                <a:latin typeface="Calibri" panose="020F0502020204030204" pitchFamily="34" charset="0"/>
              </a:rPr>
              <a:t>  </a:t>
            </a:r>
          </a:p>
          <a:p>
            <a:r>
              <a:rPr lang="en-US" sz="1200" b="1" dirty="0">
                <a:solidFill>
                  <a:schemeClr val="accent4">
                    <a:lumMod val="75000"/>
                  </a:schemeClr>
                </a:solidFill>
                <a:latin typeface="Calibri" panose="020F0502020204030204" pitchFamily="34" charset="0"/>
              </a:rPr>
              <a:t>Q-Bank:  </a:t>
            </a:r>
            <a:r>
              <a:rPr lang="en-US" sz="1200" b="1" dirty="0">
                <a:solidFill>
                  <a:schemeClr val="accent4">
                    <a:lumMod val="75000"/>
                  </a:schemeClr>
                </a:solidFill>
                <a:latin typeface="Calibri" panose="020F0502020204030204" pitchFamily="34" charset="0"/>
                <a:hlinkClick r:id="rId5"/>
              </a:rPr>
              <a:t>https://wwwn.cdc.gov/qbank/</a:t>
            </a:r>
            <a:r>
              <a:rPr lang="en-US" sz="1200" b="1" dirty="0">
                <a:solidFill>
                  <a:schemeClr val="accent4">
                    <a:lumMod val="75000"/>
                  </a:schemeClr>
                </a:solidFill>
                <a:latin typeface="Calibri" panose="020F0502020204030204" pitchFamily="34" charset="0"/>
              </a:rPr>
              <a:t>  </a:t>
            </a:r>
          </a:p>
          <a:p>
            <a:r>
              <a:rPr lang="en-US" sz="1200" b="1" dirty="0">
                <a:solidFill>
                  <a:schemeClr val="accent4">
                    <a:lumMod val="75000"/>
                  </a:schemeClr>
                </a:solidFill>
                <a:latin typeface="Calibri" panose="020F0502020204030204" pitchFamily="34" charset="0"/>
              </a:rPr>
              <a:t>Got reports? </a:t>
            </a:r>
            <a:r>
              <a:rPr lang="en-US" sz="1200" b="1" dirty="0">
                <a:solidFill>
                  <a:schemeClr val="accent4">
                    <a:lumMod val="75000"/>
                  </a:schemeClr>
                </a:solidFill>
                <a:latin typeface="Calibri" panose="020F0502020204030204" pitchFamily="34" charset="0"/>
                <a:hlinkClick r:id="rId6"/>
              </a:rPr>
              <a:t>qbank@cdc.gov</a:t>
            </a:r>
            <a:r>
              <a:rPr lang="en-US" sz="1200" b="1" dirty="0">
                <a:solidFill>
                  <a:schemeClr val="accent4">
                    <a:lumMod val="75000"/>
                  </a:schemeClr>
                </a:solidFill>
                <a:latin typeface="Calibri" panose="020F0502020204030204" pitchFamily="34" charset="0"/>
              </a:rPr>
              <a:t>  </a:t>
            </a:r>
          </a:p>
        </p:txBody>
      </p:sp>
    </p:spTree>
    <p:extLst>
      <p:ext uri="{BB962C8B-B14F-4D97-AF65-F5344CB8AC3E}">
        <p14:creationId xmlns:p14="http://schemas.microsoft.com/office/powerpoint/2010/main" val="388468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F9A73B-EE62-4550-ABAF-AC641349EBA1}"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DD6EF-9ED6-43FE-9751-F4B658299AA0}" type="slidenum">
              <a:rPr lang="en-US" smtClean="0"/>
              <a:t>‹#›</a:t>
            </a:fld>
            <a:endParaRPr lang="en-US"/>
          </a:p>
        </p:txBody>
      </p:sp>
    </p:spTree>
    <p:extLst>
      <p:ext uri="{BB962C8B-B14F-4D97-AF65-F5344CB8AC3E}">
        <p14:creationId xmlns:p14="http://schemas.microsoft.com/office/powerpoint/2010/main" val="2950860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F9A73B-EE62-4550-ABAF-AC641349EBA1}"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DD6EF-9ED6-43FE-9751-F4B658299AA0}" type="slidenum">
              <a:rPr lang="en-US" smtClean="0"/>
              <a:t>‹#›</a:t>
            </a:fld>
            <a:endParaRPr lang="en-US"/>
          </a:p>
        </p:txBody>
      </p:sp>
    </p:spTree>
    <p:extLst>
      <p:ext uri="{BB962C8B-B14F-4D97-AF65-F5344CB8AC3E}">
        <p14:creationId xmlns:p14="http://schemas.microsoft.com/office/powerpoint/2010/main" val="2439017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F9A73B-EE62-4550-ABAF-AC641349EBA1}" type="datetimeFigureOut">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CDD6EF-9ED6-43FE-9751-F4B658299AA0}" type="slidenum">
              <a:rPr lang="en-US" smtClean="0"/>
              <a:t>‹#›</a:t>
            </a:fld>
            <a:endParaRPr lang="en-US"/>
          </a:p>
        </p:txBody>
      </p:sp>
    </p:spTree>
    <p:extLst>
      <p:ext uri="{BB962C8B-B14F-4D97-AF65-F5344CB8AC3E}">
        <p14:creationId xmlns:p14="http://schemas.microsoft.com/office/powerpoint/2010/main" val="2178553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F9A73B-EE62-4550-ABAF-AC641349EBA1}" type="datetimeFigureOut">
              <a:rPr lang="en-US" smtClean="0"/>
              <a:t>7/10/2019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CDD6EF-9ED6-43FE-9751-F4B658299AA0}" type="slidenum">
              <a:rPr lang="en-US" smtClean="0"/>
              <a:t>‹#›</a:t>
            </a:fld>
            <a:endParaRPr lang="en-US"/>
          </a:p>
        </p:txBody>
      </p:sp>
    </p:spTree>
    <p:extLst>
      <p:ext uri="{BB962C8B-B14F-4D97-AF65-F5344CB8AC3E}">
        <p14:creationId xmlns:p14="http://schemas.microsoft.com/office/powerpoint/2010/main" val="1466349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F9A73B-EE62-4550-ABAF-AC641349EBA1}" type="datetimeFigureOut">
              <a:rPr lang="en-US" smtClean="0"/>
              <a:t>7/10/2019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CDD6EF-9ED6-43FE-9751-F4B658299AA0}" type="slidenum">
              <a:rPr lang="en-US" smtClean="0"/>
              <a:t>‹#›</a:t>
            </a:fld>
            <a:endParaRPr lang="en-US"/>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22"/>
          <a:stretch/>
        </p:blipFill>
        <p:spPr>
          <a:xfrm>
            <a:off x="0" y="6721475"/>
            <a:ext cx="12192000" cy="179386"/>
          </a:xfrm>
          <a:prstGeom prst="rect">
            <a:avLst/>
          </a:prstGeom>
        </p:spPr>
      </p:pic>
    </p:spTree>
    <p:extLst>
      <p:ext uri="{BB962C8B-B14F-4D97-AF65-F5344CB8AC3E}">
        <p14:creationId xmlns:p14="http://schemas.microsoft.com/office/powerpoint/2010/main" val="738124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F9A73B-EE62-4550-ABAF-AC641349EBA1}" type="datetimeFigureOut">
              <a:rPr lang="en-US" smtClean="0"/>
              <a:t>7/10/2019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CDD6EF-9ED6-43FE-9751-F4B658299AA0}" type="slidenum">
              <a:rPr lang="en-US" smtClean="0"/>
              <a:t>‹#›</a:t>
            </a:fld>
            <a:endParaRPr lang="en-US"/>
          </a:p>
        </p:txBody>
      </p:sp>
    </p:spTree>
    <p:extLst>
      <p:ext uri="{BB962C8B-B14F-4D97-AF65-F5344CB8AC3E}">
        <p14:creationId xmlns:p14="http://schemas.microsoft.com/office/powerpoint/2010/main" val="2229109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hyperlink" Target="mailto:qbank@cdc.gov" TargetMode="External"/><Relationship Id="rId5" Type="http://schemas.openxmlformats.org/officeDocument/2006/relationships/hyperlink" Target="https://wwwn.cdc.gov/qbank/" TargetMode="External"/><Relationship Id="rId4" Type="http://schemas.openxmlformats.org/officeDocument/2006/relationships/hyperlink" Target="https://www.cdc.gov/nchs/CCQDER/"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F9A73B-EE62-4550-ABAF-AC641349EBA1}" type="datetimeFigureOut">
              <a:rPr lang="en-US" smtClean="0"/>
              <a:t>7/10/2019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CDD6EF-9ED6-43FE-9751-F4B658299AA0}" type="slidenum">
              <a:rPr lang="en-US" smtClean="0"/>
              <a:t>‹#›</a:t>
            </a:fld>
            <a:endParaRPr lang="en-US"/>
          </a:p>
        </p:txBody>
      </p:sp>
    </p:spTree>
    <p:extLst>
      <p:ext uri="{BB962C8B-B14F-4D97-AF65-F5344CB8AC3E}">
        <p14:creationId xmlns:p14="http://schemas.microsoft.com/office/powerpoint/2010/main" val="425595783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3" r:id="rId14"/>
    <p:sldLayoutId id="2147483664" r:id="rId15"/>
    <p:sldLayoutId id="2147483665" r:id="rId16"/>
    <p:sldLayoutId id="214748366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947350" y="4264528"/>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9" name="Picture 8"/>
          <p:cNvPicPr>
            <a:picLocks noChangeAspect="1"/>
          </p:cNvPicPr>
          <p:nvPr userDrawn="1"/>
        </p:nvPicPr>
        <p:blipFill>
          <a:blip r:embed="rId3"/>
          <a:stretch>
            <a:fillRect/>
          </a:stretch>
        </p:blipFill>
        <p:spPr>
          <a:xfrm>
            <a:off x="947350" y="1568092"/>
            <a:ext cx="5035732" cy="1591194"/>
          </a:xfrm>
          <a:prstGeom prst="rect">
            <a:avLst/>
          </a:prstGeom>
        </p:spPr>
      </p:pic>
      <p:sp>
        <p:nvSpPr>
          <p:cNvPr id="10" name="TextBox 9"/>
          <p:cNvSpPr txBox="1"/>
          <p:nvPr userDrawn="1"/>
        </p:nvSpPr>
        <p:spPr>
          <a:xfrm>
            <a:off x="947350" y="3618197"/>
            <a:ext cx="4101353" cy="646331"/>
          </a:xfrm>
          <a:prstGeom prst="rect">
            <a:avLst/>
          </a:prstGeom>
          <a:noFill/>
        </p:spPr>
        <p:txBody>
          <a:bodyPr wrap="square" rtlCol="0">
            <a:spAutoFit/>
          </a:bodyPr>
          <a:lstStyle/>
          <a:p>
            <a:r>
              <a:rPr lang="en-US" sz="1200" b="1" dirty="0">
                <a:solidFill>
                  <a:schemeClr val="accent4">
                    <a:lumMod val="75000"/>
                  </a:schemeClr>
                </a:solidFill>
                <a:latin typeface="Calibri" panose="020F0502020204030204" pitchFamily="34" charset="0"/>
                <a:hlinkClick r:id="rId4"/>
              </a:rPr>
              <a:t>https://www.cdc.gov/nchs/CCQDER/</a:t>
            </a:r>
            <a:r>
              <a:rPr lang="en-US" sz="1200" b="1" dirty="0">
                <a:solidFill>
                  <a:schemeClr val="accent4">
                    <a:lumMod val="75000"/>
                  </a:schemeClr>
                </a:solidFill>
                <a:latin typeface="Calibri" panose="020F0502020204030204" pitchFamily="34" charset="0"/>
              </a:rPr>
              <a:t>  </a:t>
            </a:r>
          </a:p>
          <a:p>
            <a:r>
              <a:rPr lang="en-US" sz="1200" b="1" dirty="0">
                <a:solidFill>
                  <a:schemeClr val="accent4">
                    <a:lumMod val="75000"/>
                  </a:schemeClr>
                </a:solidFill>
                <a:latin typeface="Calibri" panose="020F0502020204030204" pitchFamily="34" charset="0"/>
              </a:rPr>
              <a:t>Q-Bank:  </a:t>
            </a:r>
            <a:r>
              <a:rPr lang="en-US" sz="1200" b="1" dirty="0">
                <a:solidFill>
                  <a:schemeClr val="accent4">
                    <a:lumMod val="75000"/>
                  </a:schemeClr>
                </a:solidFill>
                <a:latin typeface="Calibri" panose="020F0502020204030204" pitchFamily="34" charset="0"/>
                <a:hlinkClick r:id="rId5"/>
              </a:rPr>
              <a:t>https://wwwn.cdc.gov/qbank/</a:t>
            </a:r>
            <a:r>
              <a:rPr lang="en-US" sz="1200" b="1" dirty="0">
                <a:solidFill>
                  <a:schemeClr val="accent4">
                    <a:lumMod val="75000"/>
                  </a:schemeClr>
                </a:solidFill>
                <a:latin typeface="Calibri" panose="020F0502020204030204" pitchFamily="34" charset="0"/>
              </a:rPr>
              <a:t>  </a:t>
            </a:r>
          </a:p>
          <a:p>
            <a:r>
              <a:rPr lang="en-US" sz="1200" b="1" dirty="0">
                <a:solidFill>
                  <a:schemeClr val="accent4">
                    <a:lumMod val="75000"/>
                  </a:schemeClr>
                </a:solidFill>
                <a:latin typeface="Calibri" panose="020F0502020204030204" pitchFamily="34" charset="0"/>
              </a:rPr>
              <a:t>Got reports? </a:t>
            </a:r>
            <a:r>
              <a:rPr lang="en-US" sz="1200" b="1" dirty="0">
                <a:solidFill>
                  <a:schemeClr val="accent4">
                    <a:lumMod val="75000"/>
                  </a:schemeClr>
                </a:solidFill>
                <a:latin typeface="Calibri" panose="020F0502020204030204" pitchFamily="34" charset="0"/>
                <a:hlinkClick r:id="rId6"/>
              </a:rPr>
              <a:t>qbank@cdc.gov</a:t>
            </a:r>
            <a:r>
              <a:rPr lang="en-US" sz="1200" b="1" dirty="0">
                <a:solidFill>
                  <a:schemeClr val="accent4">
                    <a:lumMod val="75000"/>
                  </a:schemeClr>
                </a:solidFill>
                <a:latin typeface="Calibri" panose="020F0502020204030204" pitchFamily="34" charset="0"/>
              </a:rPr>
              <a:t>  </a:t>
            </a:r>
          </a:p>
        </p:txBody>
      </p:sp>
      <p:pic>
        <p:nvPicPr>
          <p:cNvPr id="11" name="Picture 10" descr="Logos of the U.S. Department of Health and Human Services and the Centers for Disease control and Prevention" title="logos"/>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1"/>
            <a:ext cx="12192000" cy="1185297"/>
          </a:xfrm>
          <a:prstGeom prst="rect">
            <a:avLst/>
          </a:prstGeom>
        </p:spPr>
      </p:pic>
    </p:spTree>
    <p:extLst>
      <p:ext uri="{BB962C8B-B14F-4D97-AF65-F5344CB8AC3E}">
        <p14:creationId xmlns:p14="http://schemas.microsoft.com/office/powerpoint/2010/main" val="2516950927"/>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hyperlink" Target="mailto:qbank@cdc.gov" TargetMode="External"/><Relationship Id="rId5" Type="http://schemas.openxmlformats.org/officeDocument/2006/relationships/hyperlink" Target="https://wwwn.cdc.gov/qbank/" TargetMode="External"/><Relationship Id="rId4" Type="http://schemas.openxmlformats.org/officeDocument/2006/relationships/hyperlink" Target="https://www.cdc.gov/nchs/CCQDE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31747"/>
            <a:ext cx="10972800" cy="1155779"/>
          </a:xfrm>
        </p:spPr>
        <p:txBody>
          <a:bodyPr>
            <a:normAutofit fontScale="90000"/>
          </a:bodyPr>
          <a:lstStyle/>
          <a:p>
            <a:r>
              <a:rPr lang="en-US" sz="3700" dirty="0">
                <a:latin typeface="Calibri"/>
                <a:cs typeface="Calibri"/>
              </a:rPr>
              <a:t>Combining the Traditional with the Innovative: The Evaluation of E-Cigarette Questions with Cognitive Interviewing and Web Probing</a:t>
            </a:r>
            <a:endParaRPr lang="en-US" sz="3700" b="0" dirty="0">
              <a:latin typeface="Calibri"/>
              <a:cs typeface="Calibri"/>
            </a:endParaRPr>
          </a:p>
        </p:txBody>
      </p:sp>
      <p:sp>
        <p:nvSpPr>
          <p:cNvPr id="3" name="Subtitle 2"/>
          <p:cNvSpPr>
            <a:spLocks noGrp="1"/>
          </p:cNvSpPr>
          <p:nvPr>
            <p:ph type="subTitle" idx="1"/>
          </p:nvPr>
        </p:nvSpPr>
        <p:spPr>
          <a:xfrm>
            <a:off x="609600" y="3184320"/>
            <a:ext cx="8534400" cy="758494"/>
          </a:xfrm>
        </p:spPr>
        <p:txBody>
          <a:bodyPr vert="horz" lIns="91440" tIns="45720" rIns="91440" bIns="45720" rtlCol="0" anchor="t">
            <a:normAutofit fontScale="85000" lnSpcReduction="20000"/>
          </a:bodyPr>
          <a:lstStyle/>
          <a:p>
            <a:r>
              <a:rPr lang="en-US" sz="2650" dirty="0">
                <a:latin typeface="Calibri"/>
                <a:cs typeface="Calibri"/>
              </a:rPr>
              <a:t>Paul Scanlon, PhD</a:t>
            </a:r>
          </a:p>
          <a:p>
            <a:r>
              <a:rPr lang="en-US" sz="2650" dirty="0">
                <a:latin typeface="Calibri"/>
                <a:cs typeface="Calibri"/>
              </a:rPr>
              <a:t>Lauren Creamer, MPH</a:t>
            </a:r>
          </a:p>
        </p:txBody>
      </p:sp>
      <p:sp>
        <p:nvSpPr>
          <p:cNvPr id="4" name="Text Placeholder 3"/>
          <p:cNvSpPr>
            <a:spLocks noGrp="1"/>
          </p:cNvSpPr>
          <p:nvPr>
            <p:ph type="body" sz="quarter" idx="10"/>
          </p:nvPr>
        </p:nvSpPr>
        <p:spPr>
          <a:xfrm>
            <a:off x="609600" y="4181343"/>
            <a:ext cx="8534400" cy="1485900"/>
          </a:xfrm>
        </p:spPr>
        <p:txBody>
          <a:bodyPr vert="horz" lIns="91440" tIns="45720" rIns="91440" bIns="45720" rtlCol="0" anchor="t">
            <a:normAutofit/>
          </a:bodyPr>
          <a:lstStyle/>
          <a:p>
            <a:r>
              <a:rPr lang="en-US" dirty="0">
                <a:latin typeface="Calibri"/>
                <a:cs typeface="Calibri"/>
              </a:rPr>
              <a:t>8th European Survey Research Association Conference</a:t>
            </a:r>
            <a:endParaRPr lang="en-US" dirty="0"/>
          </a:p>
          <a:p>
            <a:r>
              <a:rPr lang="en-US" dirty="0">
                <a:latin typeface="Calibri"/>
                <a:cs typeface="Calibri"/>
              </a:rPr>
              <a:t>Zagreb, Croatia</a:t>
            </a:r>
          </a:p>
          <a:p>
            <a:r>
              <a:rPr lang="en-US" dirty="0">
                <a:latin typeface="Calibri"/>
                <a:cs typeface="Calibri"/>
              </a:rPr>
              <a:t>July 19, 2019</a:t>
            </a:r>
          </a:p>
        </p:txBody>
      </p:sp>
    </p:spTree>
    <p:extLst>
      <p:ext uri="{BB962C8B-B14F-4D97-AF65-F5344CB8AC3E}">
        <p14:creationId xmlns:p14="http://schemas.microsoft.com/office/powerpoint/2010/main" val="2497464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D047B0-46F0-2B48-B825-ADD2E52EE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8752"/>
            <a:ext cx="12192000" cy="5780495"/>
          </a:xfrm>
          <a:prstGeom prst="rect">
            <a:avLst/>
          </a:prstGeom>
        </p:spPr>
      </p:pic>
    </p:spTree>
    <p:extLst>
      <p:ext uri="{BB962C8B-B14F-4D97-AF65-F5344CB8AC3E}">
        <p14:creationId xmlns:p14="http://schemas.microsoft.com/office/powerpoint/2010/main" val="2428268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sz="3200" dirty="0"/>
              <a:t>Quantitative Methodology</a:t>
            </a:r>
          </a:p>
        </p:txBody>
      </p:sp>
      <p:sp>
        <p:nvSpPr>
          <p:cNvPr id="3" name="Text Placeholder 2"/>
          <p:cNvSpPr>
            <a:spLocks noGrp="1"/>
          </p:cNvSpPr>
          <p:nvPr>
            <p:ph type="body" sz="quarter" idx="10"/>
          </p:nvPr>
        </p:nvSpPr>
        <p:spPr/>
        <p:txBody>
          <a:bodyPr vert="horz" lIns="91440" tIns="45720" rIns="91440" bIns="45720" rtlCol="0" anchor="t">
            <a:normAutofit/>
          </a:bodyPr>
          <a:lstStyle/>
          <a:p>
            <a:r>
              <a:rPr lang="en-US" dirty="0">
                <a:solidFill>
                  <a:schemeClr val="tx1"/>
                </a:solidFill>
              </a:rPr>
              <a:t>Research Question 1:</a:t>
            </a:r>
          </a:p>
          <a:p>
            <a:pPr lvl="1"/>
            <a:r>
              <a:rPr lang="en-US" dirty="0">
                <a:solidFill>
                  <a:schemeClr val="tx1"/>
                </a:solidFill>
              </a:rPr>
              <a:t>Split sample experiment</a:t>
            </a:r>
          </a:p>
          <a:p>
            <a:pPr lvl="2">
              <a:buClr>
                <a:srgbClr val="006858"/>
              </a:buClr>
            </a:pPr>
            <a:r>
              <a:rPr lang="en-US" dirty="0">
                <a:solidFill>
                  <a:schemeClr val="tx1"/>
                </a:solidFill>
              </a:rPr>
              <a:t>½ received e-cigarette question </a:t>
            </a:r>
            <a:r>
              <a:rPr lang="en-US" b="1" dirty="0">
                <a:solidFill>
                  <a:schemeClr val="tx1"/>
                </a:solidFill>
              </a:rPr>
              <a:t>with</a:t>
            </a:r>
            <a:r>
              <a:rPr lang="en-US" dirty="0">
                <a:solidFill>
                  <a:schemeClr val="tx1"/>
                </a:solidFill>
              </a:rPr>
              <a:t> introductory text; ½ received e-cigarette question </a:t>
            </a:r>
            <a:r>
              <a:rPr lang="en-US" b="1" dirty="0">
                <a:solidFill>
                  <a:schemeClr val="tx1"/>
                </a:solidFill>
              </a:rPr>
              <a:t>without </a:t>
            </a:r>
            <a:r>
              <a:rPr lang="en-US" dirty="0">
                <a:solidFill>
                  <a:schemeClr val="tx1"/>
                </a:solidFill>
              </a:rPr>
              <a:t>introductory text</a:t>
            </a:r>
          </a:p>
          <a:p>
            <a:pPr lvl="2">
              <a:buClr>
                <a:srgbClr val="006858"/>
              </a:buClr>
            </a:pPr>
            <a:r>
              <a:rPr lang="en-US" dirty="0">
                <a:solidFill>
                  <a:schemeClr val="tx1"/>
                </a:solidFill>
              </a:rPr>
              <a:t>Random assignment to condition at sampling</a:t>
            </a:r>
          </a:p>
          <a:p>
            <a:pPr lvl="3">
              <a:buClr>
                <a:srgbClr val="006858"/>
              </a:buClr>
            </a:pPr>
            <a:r>
              <a:rPr lang="en-US" dirty="0">
                <a:solidFill>
                  <a:schemeClr val="tx1"/>
                </a:solidFill>
              </a:rPr>
              <a:t>Group A (Intro Text) n=1330 completes</a:t>
            </a:r>
          </a:p>
          <a:p>
            <a:pPr lvl="3">
              <a:buClr>
                <a:srgbClr val="006858"/>
              </a:buClr>
            </a:pPr>
            <a:r>
              <a:rPr lang="en-US" dirty="0">
                <a:solidFill>
                  <a:schemeClr val="tx1"/>
                </a:solidFill>
              </a:rPr>
              <a:t>Group B (No Intro Text) n=1316 completes</a:t>
            </a:r>
          </a:p>
          <a:p>
            <a:pPr marL="456565" indent="-456565"/>
            <a:r>
              <a:rPr lang="en-US" sz="2650" dirty="0">
                <a:solidFill>
                  <a:schemeClr val="tx1"/>
                </a:solidFill>
              </a:rPr>
              <a:t>Research Question 2:</a:t>
            </a:r>
          </a:p>
          <a:p>
            <a:pPr marL="685176" lvl="1" indent="-456565"/>
            <a:r>
              <a:rPr lang="en-US" sz="2650" dirty="0">
                <a:solidFill>
                  <a:schemeClr val="tx1"/>
                </a:solidFill>
              </a:rPr>
              <a:t>Embedded closed-ended web probe, administered to both groups</a:t>
            </a:r>
          </a:p>
          <a:p>
            <a:pPr marL="685176" lvl="1" indent="-456565"/>
            <a:r>
              <a:rPr lang="en-US" sz="2650" dirty="0">
                <a:solidFill>
                  <a:schemeClr val="tx1"/>
                </a:solidFill>
                <a:cs typeface="Calibri"/>
              </a:rPr>
              <a:t>Answer categories derived from intro text and cognitive interviews</a:t>
            </a:r>
          </a:p>
        </p:txBody>
      </p:sp>
    </p:spTree>
    <p:extLst>
      <p:ext uri="{BB962C8B-B14F-4D97-AF65-F5344CB8AC3E}">
        <p14:creationId xmlns:p14="http://schemas.microsoft.com/office/powerpoint/2010/main" val="47266040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1600201"/>
            <a:ext cx="4429760" cy="4191000"/>
          </a:xfrm>
        </p:spPr>
        <p:txBody>
          <a:bodyPr>
            <a:normAutofit/>
          </a:bodyPr>
          <a:lstStyle/>
          <a:p>
            <a:pPr marL="0" indent="0">
              <a:buClr>
                <a:srgbClr val="006858"/>
              </a:buClr>
              <a:buNone/>
            </a:pPr>
            <a:r>
              <a:rPr lang="en-US" sz="2800" dirty="0">
                <a:solidFill>
                  <a:srgbClr val="006858"/>
                </a:solidFill>
              </a:rPr>
              <a:t>In scope</a:t>
            </a:r>
          </a:p>
          <a:p>
            <a:pPr marL="0" indent="0">
              <a:buClr>
                <a:srgbClr val="006858"/>
              </a:buClr>
              <a:buNone/>
            </a:pPr>
            <a:r>
              <a:rPr lang="en-US" sz="2800" dirty="0">
                <a:solidFill>
                  <a:srgbClr val="D06F1A"/>
                </a:solidFill>
              </a:rPr>
              <a:t>Out of scope</a:t>
            </a:r>
          </a:p>
        </p:txBody>
      </p:sp>
      <p:sp>
        <p:nvSpPr>
          <p:cNvPr id="3" name="Text Placeholder 2"/>
          <p:cNvSpPr>
            <a:spLocks noGrp="1"/>
          </p:cNvSpPr>
          <p:nvPr>
            <p:ph idx="10"/>
          </p:nvPr>
        </p:nvSpPr>
        <p:spPr>
          <a:xfrm>
            <a:off x="4941032" y="1495400"/>
            <a:ext cx="5593976" cy="4844444"/>
          </a:xfrm>
        </p:spPr>
        <p:txBody>
          <a:bodyPr/>
          <a:lstStyle/>
          <a:p>
            <a:pPr marL="0" indent="0">
              <a:buNone/>
            </a:pPr>
            <a:r>
              <a:rPr lang="en-US" sz="2933" b="0" dirty="0">
                <a:solidFill>
                  <a:srgbClr val="006858"/>
                </a:solidFill>
              </a:rPr>
              <a:t>What counts as an e-cigarette? </a:t>
            </a:r>
          </a:p>
          <a:p>
            <a:pPr>
              <a:buClr>
                <a:srgbClr val="006858"/>
              </a:buClr>
              <a:buFont typeface="Wingdings" panose="05000000000000000000" pitchFamily="2" charset="2"/>
              <a:buChar char="q"/>
            </a:pPr>
            <a:r>
              <a:rPr lang="en-US" sz="2933" b="0" dirty="0"/>
              <a:t>A vape with cannabis, THC, or CBD oil </a:t>
            </a:r>
          </a:p>
          <a:p>
            <a:pPr>
              <a:buClr>
                <a:srgbClr val="006858"/>
              </a:buClr>
              <a:buFont typeface="Wingdings" panose="05000000000000000000" pitchFamily="2" charset="2"/>
              <a:buChar char="q"/>
            </a:pPr>
            <a:r>
              <a:rPr lang="en-US" sz="2933" b="0" dirty="0"/>
              <a:t>A vape with nicotine or other flavored oil</a:t>
            </a:r>
          </a:p>
          <a:p>
            <a:pPr>
              <a:buClr>
                <a:srgbClr val="006858"/>
              </a:buClr>
              <a:buFont typeface="Wingdings" panose="05000000000000000000" pitchFamily="2" charset="2"/>
              <a:buChar char="q"/>
            </a:pPr>
            <a:r>
              <a:rPr lang="en-US" sz="2933" b="0" dirty="0"/>
              <a:t>A hookah-pen or e-hookah</a:t>
            </a:r>
          </a:p>
          <a:p>
            <a:pPr>
              <a:buClr>
                <a:srgbClr val="006858"/>
              </a:buClr>
              <a:buFont typeface="Wingdings" panose="05000000000000000000" pitchFamily="2" charset="2"/>
              <a:buChar char="q"/>
            </a:pPr>
            <a:r>
              <a:rPr lang="en-US" sz="2933" b="0" dirty="0"/>
              <a:t>An e-vaporizer</a:t>
            </a:r>
          </a:p>
          <a:p>
            <a:pPr>
              <a:buClr>
                <a:srgbClr val="006858"/>
              </a:buClr>
              <a:buFont typeface="Wingdings" panose="05000000000000000000" pitchFamily="2" charset="2"/>
              <a:buChar char="q"/>
            </a:pPr>
            <a:r>
              <a:rPr lang="en-US" sz="2933" b="0" dirty="0"/>
              <a:t>A tobacco cigarette or cigar</a:t>
            </a:r>
          </a:p>
          <a:p>
            <a:pPr>
              <a:buClr>
                <a:srgbClr val="006858"/>
              </a:buClr>
              <a:buFont typeface="Wingdings" panose="05000000000000000000" pitchFamily="2" charset="2"/>
              <a:buChar char="q"/>
            </a:pPr>
            <a:r>
              <a:rPr lang="en-US" sz="2933" b="0" dirty="0"/>
              <a:t>A marijuana cigarette</a:t>
            </a:r>
          </a:p>
        </p:txBody>
      </p:sp>
      <p:grpSp>
        <p:nvGrpSpPr>
          <p:cNvPr id="2" name="Group 1"/>
          <p:cNvGrpSpPr/>
          <p:nvPr/>
        </p:nvGrpSpPr>
        <p:grpSpPr>
          <a:xfrm>
            <a:off x="4735103" y="1974579"/>
            <a:ext cx="5949320" cy="4050417"/>
            <a:chOff x="4336869" y="1169213"/>
            <a:chExt cx="4461990" cy="3037813"/>
          </a:xfrm>
        </p:grpSpPr>
        <p:sp>
          <p:nvSpPr>
            <p:cNvPr id="5" name="Rounded Rectangle 4"/>
            <p:cNvSpPr/>
            <p:nvPr/>
          </p:nvSpPr>
          <p:spPr>
            <a:xfrm>
              <a:off x="4336869" y="1856495"/>
              <a:ext cx="4453024" cy="1557265"/>
            </a:xfrm>
            <a:prstGeom prst="roundRect">
              <a:avLst/>
            </a:prstGeom>
            <a:noFill/>
            <a:ln w="57150">
              <a:solidFill>
                <a:srgbClr val="006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ounded Rectangle 5"/>
            <p:cNvSpPr/>
            <p:nvPr/>
          </p:nvSpPr>
          <p:spPr>
            <a:xfrm>
              <a:off x="4341352" y="3412172"/>
              <a:ext cx="4453024" cy="794854"/>
            </a:xfrm>
            <a:prstGeom prst="roundRect">
              <a:avLst/>
            </a:prstGeom>
            <a:noFill/>
            <a:ln w="57150">
              <a:solidFill>
                <a:srgbClr val="D06F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ounded Rectangle 6"/>
            <p:cNvSpPr/>
            <p:nvPr/>
          </p:nvSpPr>
          <p:spPr>
            <a:xfrm>
              <a:off x="4345835" y="1169213"/>
              <a:ext cx="4453024" cy="679908"/>
            </a:xfrm>
            <a:prstGeom prst="roundRect">
              <a:avLst/>
            </a:prstGeom>
            <a:noFill/>
            <a:ln w="57150">
              <a:solidFill>
                <a:srgbClr val="D06F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 name="Title 7"/>
          <p:cNvSpPr>
            <a:spLocks noGrp="1"/>
          </p:cNvSpPr>
          <p:nvPr>
            <p:ph type="title"/>
          </p:nvPr>
        </p:nvSpPr>
        <p:spPr/>
        <p:txBody>
          <a:bodyPr>
            <a:normAutofit/>
          </a:bodyPr>
          <a:lstStyle/>
          <a:p>
            <a:r>
              <a:rPr lang="en-US" sz="3200" dirty="0"/>
              <a:t>Probe</a:t>
            </a:r>
          </a:p>
        </p:txBody>
      </p:sp>
    </p:spTree>
    <p:extLst>
      <p:ext uri="{BB962C8B-B14F-4D97-AF65-F5344CB8AC3E}">
        <p14:creationId xmlns:p14="http://schemas.microsoft.com/office/powerpoint/2010/main" val="359001168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340842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0658CD-7754-3C47-BE1D-9E3E32E8523A}"/>
              </a:ext>
            </a:extLst>
          </p:cNvPr>
          <p:cNvPicPr>
            <a:picLocks noChangeAspect="1"/>
          </p:cNvPicPr>
          <p:nvPr/>
        </p:nvPicPr>
        <p:blipFill>
          <a:blip r:embed="rId3"/>
          <a:stretch>
            <a:fillRect/>
          </a:stretch>
        </p:blipFill>
        <p:spPr>
          <a:xfrm>
            <a:off x="850231" y="0"/>
            <a:ext cx="10491537" cy="6861466"/>
          </a:xfrm>
          <a:prstGeom prst="rect">
            <a:avLst/>
          </a:prstGeom>
        </p:spPr>
      </p:pic>
    </p:spTree>
    <p:extLst>
      <p:ext uri="{BB962C8B-B14F-4D97-AF65-F5344CB8AC3E}">
        <p14:creationId xmlns:p14="http://schemas.microsoft.com/office/powerpoint/2010/main" val="332913547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151F3B-C948-E24B-A1AC-423E1CB9E119}"/>
              </a:ext>
            </a:extLst>
          </p:cNvPr>
          <p:cNvPicPr>
            <a:picLocks noChangeAspect="1"/>
          </p:cNvPicPr>
          <p:nvPr/>
        </p:nvPicPr>
        <p:blipFill>
          <a:blip r:embed="rId2"/>
          <a:stretch>
            <a:fillRect/>
          </a:stretch>
        </p:blipFill>
        <p:spPr>
          <a:xfrm>
            <a:off x="852881" y="0"/>
            <a:ext cx="10486238" cy="6858000"/>
          </a:xfrm>
          <a:prstGeom prst="rect">
            <a:avLst/>
          </a:prstGeom>
        </p:spPr>
      </p:pic>
    </p:spTree>
    <p:extLst>
      <p:ext uri="{BB962C8B-B14F-4D97-AF65-F5344CB8AC3E}">
        <p14:creationId xmlns:p14="http://schemas.microsoft.com/office/powerpoint/2010/main" val="285095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389C04-0189-D141-9277-AA2C983B8F34}"/>
              </a:ext>
            </a:extLst>
          </p:cNvPr>
          <p:cNvPicPr>
            <a:picLocks noChangeAspect="1"/>
          </p:cNvPicPr>
          <p:nvPr/>
        </p:nvPicPr>
        <p:blipFill>
          <a:blip r:embed="rId2"/>
          <a:stretch>
            <a:fillRect/>
          </a:stretch>
        </p:blipFill>
        <p:spPr>
          <a:xfrm>
            <a:off x="852881" y="0"/>
            <a:ext cx="10486238" cy="6858000"/>
          </a:xfrm>
          <a:prstGeom prst="rect">
            <a:avLst/>
          </a:prstGeom>
        </p:spPr>
      </p:pic>
    </p:spTree>
    <p:extLst>
      <p:ext uri="{BB962C8B-B14F-4D97-AF65-F5344CB8AC3E}">
        <p14:creationId xmlns:p14="http://schemas.microsoft.com/office/powerpoint/2010/main" val="1826393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00618D-CD98-AD47-B0D5-6BB437CFBFBC}"/>
              </a:ext>
            </a:extLst>
          </p:cNvPr>
          <p:cNvPicPr>
            <a:picLocks noChangeAspect="1"/>
          </p:cNvPicPr>
          <p:nvPr/>
        </p:nvPicPr>
        <p:blipFill>
          <a:blip r:embed="rId3"/>
          <a:stretch>
            <a:fillRect/>
          </a:stretch>
        </p:blipFill>
        <p:spPr>
          <a:xfrm>
            <a:off x="852880" y="0"/>
            <a:ext cx="10486239" cy="6858000"/>
          </a:xfrm>
          <a:prstGeom prst="rect">
            <a:avLst/>
          </a:prstGeom>
        </p:spPr>
      </p:pic>
    </p:spTree>
    <p:extLst>
      <p:ext uri="{BB962C8B-B14F-4D97-AF65-F5344CB8AC3E}">
        <p14:creationId xmlns:p14="http://schemas.microsoft.com/office/powerpoint/2010/main" val="499200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8D0E50-BC3C-5142-974C-8762D1FF1611}"/>
              </a:ext>
            </a:extLst>
          </p:cNvPr>
          <p:cNvPicPr>
            <a:picLocks noChangeAspect="1"/>
          </p:cNvPicPr>
          <p:nvPr/>
        </p:nvPicPr>
        <p:blipFill>
          <a:blip r:embed="rId3"/>
          <a:stretch>
            <a:fillRect/>
          </a:stretch>
        </p:blipFill>
        <p:spPr>
          <a:xfrm>
            <a:off x="852881" y="0"/>
            <a:ext cx="10486238" cy="6858000"/>
          </a:xfrm>
          <a:prstGeom prst="rect">
            <a:avLst/>
          </a:prstGeom>
        </p:spPr>
      </p:pic>
    </p:spTree>
    <p:extLst>
      <p:ext uri="{BB962C8B-B14F-4D97-AF65-F5344CB8AC3E}">
        <p14:creationId xmlns:p14="http://schemas.microsoft.com/office/powerpoint/2010/main" val="4196231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568D34-DF54-1643-A40A-04436A48381D}"/>
              </a:ext>
            </a:extLst>
          </p:cNvPr>
          <p:cNvPicPr>
            <a:picLocks noChangeAspect="1"/>
          </p:cNvPicPr>
          <p:nvPr/>
        </p:nvPicPr>
        <p:blipFill>
          <a:blip r:embed="rId2"/>
          <a:stretch>
            <a:fillRect/>
          </a:stretch>
        </p:blipFill>
        <p:spPr>
          <a:xfrm>
            <a:off x="852881" y="0"/>
            <a:ext cx="10486238" cy="6858000"/>
          </a:xfrm>
          <a:prstGeom prst="rect">
            <a:avLst/>
          </a:prstGeom>
        </p:spPr>
      </p:pic>
    </p:spTree>
    <p:extLst>
      <p:ext uri="{BB962C8B-B14F-4D97-AF65-F5344CB8AC3E}">
        <p14:creationId xmlns:p14="http://schemas.microsoft.com/office/powerpoint/2010/main" val="900927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09600" y="1064030"/>
            <a:ext cx="10972800" cy="4920096"/>
          </a:xfrm>
        </p:spPr>
        <p:txBody>
          <a:bodyPr/>
          <a:lstStyle/>
          <a:p>
            <a:pPr marL="228611" lvl="1" indent="0">
              <a:buNone/>
            </a:pPr>
            <a:r>
              <a:rPr lang="en-US" dirty="0">
                <a:solidFill>
                  <a:schemeClr val="tx1"/>
                </a:solidFill>
              </a:rPr>
              <a:t>The next question is about electronic cigarettes or e-cigarettes. You may also know them as vape-pens, hookah-pens, e-hookahs, or e-vaporizers. Some look like cigarettes, and others look like pens or small pipes. These are battery-powered, usually contain liquid nicotine, and produce vapor instead of smoke. Have you ever used an e-cigarette even one time?</a:t>
            </a:r>
          </a:p>
          <a:p>
            <a:pPr lvl="1">
              <a:buFont typeface="Wingdings" panose="05000000000000000000" pitchFamily="2" charset="2"/>
              <a:buChar char="q"/>
            </a:pPr>
            <a:r>
              <a:rPr lang="en-US" sz="2400" dirty="0">
                <a:solidFill>
                  <a:schemeClr val="tx1"/>
                </a:solidFill>
              </a:rPr>
              <a:t>Yes </a:t>
            </a:r>
          </a:p>
          <a:p>
            <a:pPr lvl="1">
              <a:buFont typeface="Wingdings" panose="05000000000000000000" pitchFamily="2" charset="2"/>
              <a:buChar char="q"/>
            </a:pPr>
            <a:r>
              <a:rPr lang="en-US" sz="2400" dirty="0">
                <a:solidFill>
                  <a:schemeClr val="tx1"/>
                </a:solidFill>
              </a:rPr>
              <a:t>No</a:t>
            </a:r>
          </a:p>
          <a:p>
            <a:pPr marL="228611" lvl="1" indent="0">
              <a:buNone/>
            </a:pPr>
            <a:endParaRPr lang="en-US" sz="2400" dirty="0">
              <a:solidFill>
                <a:schemeClr val="tx1"/>
              </a:solidFill>
            </a:endParaRPr>
          </a:p>
          <a:p>
            <a:pPr marL="228611" lvl="1" indent="0">
              <a:buNone/>
            </a:pPr>
            <a:r>
              <a:rPr lang="en-US" dirty="0">
                <a:solidFill>
                  <a:schemeClr val="tx1"/>
                </a:solidFill>
              </a:rPr>
              <a:t>Have you ever used an e-cigarette even one time?</a:t>
            </a:r>
          </a:p>
          <a:p>
            <a:pPr lvl="1">
              <a:buFont typeface="Wingdings" panose="05000000000000000000" pitchFamily="2" charset="2"/>
              <a:buChar char="q"/>
            </a:pPr>
            <a:r>
              <a:rPr lang="en-US" sz="2400" dirty="0">
                <a:solidFill>
                  <a:schemeClr val="tx1"/>
                </a:solidFill>
              </a:rPr>
              <a:t>Yes</a:t>
            </a:r>
          </a:p>
          <a:p>
            <a:pPr lvl="1">
              <a:buFont typeface="Wingdings" panose="05000000000000000000" pitchFamily="2" charset="2"/>
              <a:buChar char="q"/>
            </a:pPr>
            <a:r>
              <a:rPr lang="en-US" sz="2400" dirty="0">
                <a:solidFill>
                  <a:schemeClr val="tx1"/>
                </a:solidFill>
              </a:rPr>
              <a:t>No</a:t>
            </a:r>
          </a:p>
          <a:p>
            <a:pPr marL="0" indent="0">
              <a:buNone/>
            </a:pPr>
            <a:endParaRPr lang="en-US" dirty="0"/>
          </a:p>
        </p:txBody>
      </p:sp>
    </p:spTree>
    <p:extLst>
      <p:ext uri="{BB962C8B-B14F-4D97-AF65-F5344CB8AC3E}">
        <p14:creationId xmlns:p14="http://schemas.microsoft.com/office/powerpoint/2010/main" val="3668679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Conclusions</a:t>
            </a:r>
          </a:p>
        </p:txBody>
      </p:sp>
      <p:sp>
        <p:nvSpPr>
          <p:cNvPr id="3" name="Text Placeholder 2"/>
          <p:cNvSpPr>
            <a:spLocks noGrp="1"/>
          </p:cNvSpPr>
          <p:nvPr>
            <p:ph type="body" sz="quarter" idx="10"/>
          </p:nvPr>
        </p:nvSpPr>
        <p:spPr/>
        <p:txBody>
          <a:bodyPr>
            <a:normAutofit fontScale="92500" lnSpcReduction="20000"/>
          </a:bodyPr>
          <a:lstStyle/>
          <a:p>
            <a:r>
              <a:rPr lang="en-US" dirty="0" smtClean="0">
                <a:solidFill>
                  <a:schemeClr val="tx1"/>
                </a:solidFill>
              </a:rPr>
              <a:t>Cognitive interviewing found that:</a:t>
            </a:r>
          </a:p>
          <a:p>
            <a:pPr marL="971550" lvl="1" indent="-514350">
              <a:buFont typeface="+mj-lt"/>
              <a:buAutoNum type="arabicPeriod"/>
            </a:pPr>
            <a:r>
              <a:rPr lang="en-US" dirty="0" smtClean="0">
                <a:solidFill>
                  <a:schemeClr val="tx1"/>
                </a:solidFill>
              </a:rPr>
              <a:t>The intro text was burdensome</a:t>
            </a:r>
          </a:p>
          <a:p>
            <a:pPr marL="971550" lvl="1" indent="-514350">
              <a:buFont typeface="+mj-lt"/>
              <a:buAutoNum type="arabicPeriod"/>
            </a:pPr>
            <a:r>
              <a:rPr lang="en-US" dirty="0" smtClean="0">
                <a:solidFill>
                  <a:schemeClr val="tx1"/>
                </a:solidFill>
              </a:rPr>
              <a:t>The term “hookah” was potentially confusing</a:t>
            </a:r>
          </a:p>
          <a:p>
            <a:pPr marL="971550" lvl="1" indent="-514350">
              <a:buFont typeface="+mj-lt"/>
              <a:buAutoNum type="arabicPeriod"/>
            </a:pPr>
            <a:r>
              <a:rPr lang="en-US" dirty="0" smtClean="0">
                <a:solidFill>
                  <a:schemeClr val="tx1"/>
                </a:solidFill>
              </a:rPr>
              <a:t>Some respondents did not limit their interpretation to tobacco use, but rather </a:t>
            </a:r>
            <a:r>
              <a:rPr lang="en-US" dirty="0">
                <a:solidFill>
                  <a:schemeClr val="tx1"/>
                </a:solidFill>
              </a:rPr>
              <a:t>included marijuana </a:t>
            </a:r>
            <a:r>
              <a:rPr lang="en-US" dirty="0" smtClean="0">
                <a:solidFill>
                  <a:schemeClr val="tx1"/>
                </a:solidFill>
              </a:rPr>
              <a:t>use as well.</a:t>
            </a:r>
            <a:endParaRPr lang="en-US" dirty="0" smtClean="0">
              <a:solidFill>
                <a:schemeClr val="tx1"/>
              </a:solidFill>
            </a:endParaRPr>
          </a:p>
          <a:p>
            <a:r>
              <a:rPr lang="en-US" dirty="0" smtClean="0">
                <a:solidFill>
                  <a:schemeClr val="tx1"/>
                </a:solidFill>
              </a:rPr>
              <a:t>Web survey findings support cognitive </a:t>
            </a:r>
            <a:r>
              <a:rPr lang="en-US" dirty="0">
                <a:solidFill>
                  <a:schemeClr val="tx1"/>
                </a:solidFill>
              </a:rPr>
              <a:t>interview </a:t>
            </a:r>
            <a:r>
              <a:rPr lang="en-US" dirty="0" smtClean="0">
                <a:solidFill>
                  <a:schemeClr val="tx1"/>
                </a:solidFill>
              </a:rPr>
              <a:t>findings</a:t>
            </a:r>
          </a:p>
          <a:p>
            <a:pPr marL="971550" lvl="1" indent="-514350">
              <a:buFont typeface="+mj-lt"/>
              <a:buAutoNum type="arabicPeriod"/>
            </a:pPr>
            <a:r>
              <a:rPr lang="en-US" dirty="0" smtClean="0">
                <a:solidFill>
                  <a:schemeClr val="tx1"/>
                </a:solidFill>
              </a:rPr>
              <a:t>Presence or absence of intro text did not appear to affect estimates</a:t>
            </a:r>
          </a:p>
          <a:p>
            <a:pPr marL="971550" lvl="1" indent="-514350">
              <a:buFont typeface="+mj-lt"/>
              <a:buAutoNum type="arabicPeriod"/>
            </a:pPr>
            <a:r>
              <a:rPr lang="en-US" dirty="0" smtClean="0">
                <a:solidFill>
                  <a:schemeClr val="tx1"/>
                </a:solidFill>
              </a:rPr>
              <a:t>Use of term “E-hookah” negatively related to e-cig use (i.e. familiarity) and positively related to presence of intro text.</a:t>
            </a:r>
          </a:p>
          <a:p>
            <a:pPr marL="971550" lvl="1" indent="-514350">
              <a:buFont typeface="+mj-lt"/>
              <a:buAutoNum type="arabicPeriod"/>
            </a:pPr>
            <a:r>
              <a:rPr lang="en-US" dirty="0" smtClean="0">
                <a:solidFill>
                  <a:schemeClr val="tx1"/>
                </a:solidFill>
              </a:rPr>
              <a:t>The </a:t>
            </a:r>
            <a:r>
              <a:rPr lang="en-US" dirty="0">
                <a:solidFill>
                  <a:schemeClr val="tx1"/>
                </a:solidFill>
              </a:rPr>
              <a:t>e-cigarette question is capturing vapes with cannabis, THC, or CBD </a:t>
            </a:r>
            <a:r>
              <a:rPr lang="en-US" dirty="0" smtClean="0">
                <a:solidFill>
                  <a:schemeClr val="tx1"/>
                </a:solidFill>
              </a:rPr>
              <a:t>oil</a:t>
            </a:r>
          </a:p>
          <a:p>
            <a:pPr lvl="2"/>
            <a:r>
              <a:rPr lang="en-US" dirty="0" smtClean="0">
                <a:solidFill>
                  <a:schemeClr val="tx1"/>
                </a:solidFill>
              </a:rPr>
              <a:t>Though most respondents used in-scope interpretations.</a:t>
            </a:r>
          </a:p>
          <a:p>
            <a:pPr lvl="2"/>
            <a:r>
              <a:rPr lang="en-US" dirty="0" smtClean="0">
                <a:solidFill>
                  <a:schemeClr val="tx1"/>
                </a:solidFill>
              </a:rPr>
              <a:t>Use of only out-of-scope interpretations is related to absence of intro text and lack of familiarity with e-cigs</a:t>
            </a:r>
            <a:endParaRPr lang="en-US" dirty="0">
              <a:solidFill>
                <a:schemeClr val="tx1"/>
              </a:solidFill>
            </a:endParaRPr>
          </a:p>
        </p:txBody>
      </p:sp>
    </p:spTree>
    <p:extLst>
      <p:ext uri="{BB962C8B-B14F-4D97-AF65-F5344CB8AC3E}">
        <p14:creationId xmlns:p14="http://schemas.microsoft.com/office/powerpoint/2010/main" val="427242133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Conclusions</a:t>
            </a:r>
          </a:p>
        </p:txBody>
      </p:sp>
      <p:sp>
        <p:nvSpPr>
          <p:cNvPr id="3" name="Text Placeholder 2"/>
          <p:cNvSpPr>
            <a:spLocks noGrp="1"/>
          </p:cNvSpPr>
          <p:nvPr>
            <p:ph type="body" sz="quarter" idx="10"/>
          </p:nvPr>
        </p:nvSpPr>
        <p:spPr/>
        <p:txBody>
          <a:bodyPr>
            <a:normAutofit/>
          </a:bodyPr>
          <a:lstStyle/>
          <a:p>
            <a:r>
              <a:rPr lang="en-US" dirty="0" smtClean="0">
                <a:solidFill>
                  <a:schemeClr val="tx1"/>
                </a:solidFill>
              </a:rPr>
              <a:t>Going forward…</a:t>
            </a:r>
          </a:p>
          <a:p>
            <a:pPr lvl="1"/>
            <a:r>
              <a:rPr lang="en-US" dirty="0" smtClean="0">
                <a:solidFill>
                  <a:schemeClr val="tx1"/>
                </a:solidFill>
              </a:rPr>
              <a:t>NHIS currently fielding version with no intro text, but with an optional interviewer help screen that contains the same information</a:t>
            </a:r>
          </a:p>
          <a:p>
            <a:pPr lvl="1"/>
            <a:r>
              <a:rPr lang="en-US" dirty="0" smtClean="0">
                <a:solidFill>
                  <a:schemeClr val="tx1"/>
                </a:solidFill>
              </a:rPr>
              <a:t>Potential further research on the use pop-up help screens for “new” concepts</a:t>
            </a:r>
          </a:p>
          <a:p>
            <a:pPr lvl="1"/>
            <a:r>
              <a:rPr lang="en-US" dirty="0" smtClean="0">
                <a:solidFill>
                  <a:schemeClr val="tx1"/>
                </a:solidFill>
              </a:rPr>
              <a:t>Further research into the effects of inclusion of the term “hookah”</a:t>
            </a:r>
          </a:p>
          <a:p>
            <a:pPr lvl="2"/>
            <a:r>
              <a:rPr lang="en-US" dirty="0" smtClean="0">
                <a:solidFill>
                  <a:schemeClr val="tx1"/>
                </a:solidFill>
              </a:rPr>
              <a:t>Concern remains that it connotes traditional hookahs instead of e-hookahs</a:t>
            </a:r>
            <a:endParaRPr lang="en-US" dirty="0">
              <a:solidFill>
                <a:schemeClr val="tx1"/>
              </a:solidFill>
            </a:endParaRPr>
          </a:p>
        </p:txBody>
      </p:sp>
    </p:spTree>
    <p:extLst>
      <p:ext uri="{BB962C8B-B14F-4D97-AF65-F5344CB8AC3E}">
        <p14:creationId xmlns:p14="http://schemas.microsoft.com/office/powerpoint/2010/main" val="393982363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243483" cy="2607653"/>
          </a:xfrm>
          <a:prstGeom prst="rect">
            <a:avLst/>
          </a:prstGeom>
        </p:spPr>
      </p:pic>
      <p:sp>
        <p:nvSpPr>
          <p:cNvPr id="3" name="TextBox 2"/>
          <p:cNvSpPr txBox="1"/>
          <p:nvPr/>
        </p:nvSpPr>
        <p:spPr>
          <a:xfrm>
            <a:off x="179293" y="2607654"/>
            <a:ext cx="5468471" cy="830997"/>
          </a:xfrm>
          <a:prstGeom prst="rect">
            <a:avLst/>
          </a:prstGeom>
          <a:noFill/>
        </p:spPr>
        <p:txBody>
          <a:bodyPr wrap="square" rtlCol="0">
            <a:spAutoFit/>
          </a:bodyPr>
          <a:lstStyle/>
          <a:p>
            <a:r>
              <a:rPr lang="en-US" sz="1600" dirty="0">
                <a:solidFill>
                  <a:schemeClr val="accent4">
                    <a:lumMod val="75000"/>
                  </a:schemeClr>
                </a:solidFill>
                <a:latin typeface="Calibri" panose="020F0502020204030204" pitchFamily="34" charset="0"/>
                <a:hlinkClick r:id="rId4"/>
              </a:rPr>
              <a:t>https://www.cdc.gov/nchs/CCQDER/</a:t>
            </a:r>
            <a:r>
              <a:rPr lang="en-US" sz="1600" dirty="0">
                <a:solidFill>
                  <a:schemeClr val="accent4">
                    <a:lumMod val="75000"/>
                  </a:schemeClr>
                </a:solidFill>
                <a:latin typeface="Calibri" panose="020F0502020204030204" pitchFamily="34" charset="0"/>
              </a:rPr>
              <a:t>  </a:t>
            </a:r>
          </a:p>
          <a:p>
            <a:r>
              <a:rPr lang="en-US" sz="1600" dirty="0">
                <a:solidFill>
                  <a:schemeClr val="accent4">
                    <a:lumMod val="75000"/>
                  </a:schemeClr>
                </a:solidFill>
                <a:latin typeface="Calibri" panose="020F0502020204030204" pitchFamily="34" charset="0"/>
              </a:rPr>
              <a:t>Q-Bank:  </a:t>
            </a:r>
            <a:r>
              <a:rPr lang="en-US" sz="1600" dirty="0">
                <a:solidFill>
                  <a:schemeClr val="accent4">
                    <a:lumMod val="75000"/>
                  </a:schemeClr>
                </a:solidFill>
                <a:latin typeface="Calibri" panose="020F0502020204030204" pitchFamily="34" charset="0"/>
                <a:hlinkClick r:id="rId5"/>
              </a:rPr>
              <a:t>https://wwwn.cdc.gov/qbank/</a:t>
            </a:r>
            <a:r>
              <a:rPr lang="en-US" sz="1600" dirty="0">
                <a:solidFill>
                  <a:schemeClr val="accent4">
                    <a:lumMod val="75000"/>
                  </a:schemeClr>
                </a:solidFill>
                <a:latin typeface="Calibri" panose="020F0502020204030204" pitchFamily="34" charset="0"/>
              </a:rPr>
              <a:t>  </a:t>
            </a:r>
          </a:p>
          <a:p>
            <a:r>
              <a:rPr lang="en-US" sz="1600" dirty="0">
                <a:solidFill>
                  <a:schemeClr val="accent4">
                    <a:lumMod val="75000"/>
                  </a:schemeClr>
                </a:solidFill>
                <a:latin typeface="Calibri" panose="020F0502020204030204" pitchFamily="34" charset="0"/>
              </a:rPr>
              <a:t>Got reports? </a:t>
            </a:r>
            <a:r>
              <a:rPr lang="en-US" sz="1600" dirty="0">
                <a:solidFill>
                  <a:schemeClr val="accent4">
                    <a:lumMod val="75000"/>
                  </a:schemeClr>
                </a:solidFill>
                <a:latin typeface="Calibri" panose="020F0502020204030204" pitchFamily="34" charset="0"/>
                <a:hlinkClick r:id="rId6"/>
              </a:rPr>
              <a:t>qbank@cdc.gov</a:t>
            </a:r>
            <a:r>
              <a:rPr lang="en-US" sz="1600" dirty="0">
                <a:solidFill>
                  <a:schemeClr val="accent4">
                    <a:lumMod val="75000"/>
                  </a:schemeClr>
                </a:solidFill>
                <a:latin typeface="Calibri" panose="020F0502020204030204" pitchFamily="34" charset="0"/>
              </a:rPr>
              <a:t>  </a:t>
            </a:r>
          </a:p>
        </p:txBody>
      </p:sp>
    </p:spTree>
    <p:extLst>
      <p:ext uri="{BB962C8B-B14F-4D97-AF65-F5344CB8AC3E}">
        <p14:creationId xmlns:p14="http://schemas.microsoft.com/office/powerpoint/2010/main" val="201185408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6858"/>
                </a:solidFill>
                <a:latin typeface="+mn-lt"/>
              </a:rPr>
              <a:t>Presentation outline</a:t>
            </a:r>
          </a:p>
        </p:txBody>
      </p:sp>
      <p:sp>
        <p:nvSpPr>
          <p:cNvPr id="3" name="Content Placeholder 2"/>
          <p:cNvSpPr>
            <a:spLocks noGrp="1"/>
          </p:cNvSpPr>
          <p:nvPr>
            <p:ph idx="1"/>
          </p:nvPr>
        </p:nvSpPr>
        <p:spPr/>
        <p:txBody>
          <a:bodyPr vert="horz" lIns="91440" tIns="45720" rIns="91440" bIns="45720" rtlCol="0" anchor="t">
            <a:normAutofit/>
          </a:bodyPr>
          <a:lstStyle/>
          <a:p>
            <a:pPr marL="514350" lvl="0" indent="-514350" eaLnBrk="0" fontAlgn="base" hangingPunct="0">
              <a:lnSpc>
                <a:spcPct val="100000"/>
              </a:lnSpc>
              <a:spcBef>
                <a:spcPct val="20000"/>
              </a:spcBef>
              <a:spcAft>
                <a:spcPct val="0"/>
              </a:spcAft>
              <a:buClr>
                <a:srgbClr val="006858"/>
              </a:buClr>
              <a:buAutoNum type="arabicPeriod"/>
            </a:pPr>
            <a:r>
              <a:rPr lang="en-US" dirty="0"/>
              <a:t>Overview of findings from cognitive interview studies evaluating e-cigarette questions</a:t>
            </a:r>
            <a:endParaRPr lang="en-US">
              <a:cs typeface="Calibri" panose="020F0502020204030204"/>
            </a:endParaRPr>
          </a:p>
          <a:p>
            <a:pPr lvl="1" eaLnBrk="0" fontAlgn="base" hangingPunct="0">
              <a:lnSpc>
                <a:spcPct val="100000"/>
              </a:lnSpc>
              <a:spcBef>
                <a:spcPct val="20000"/>
              </a:spcBef>
              <a:spcAft>
                <a:spcPct val="0"/>
              </a:spcAft>
              <a:buClr>
                <a:srgbClr val="006858"/>
              </a:buClr>
            </a:pPr>
            <a:r>
              <a:rPr lang="en-US" dirty="0"/>
              <a:t>National Health Interview Survey (NHIS) cognitive interview study </a:t>
            </a:r>
            <a:endParaRPr lang="en-US" dirty="0">
              <a:cs typeface="Calibri" panose="020F0502020204030204"/>
            </a:endParaRPr>
          </a:p>
          <a:p>
            <a:pPr lvl="1" eaLnBrk="0" fontAlgn="base" hangingPunct="0">
              <a:lnSpc>
                <a:spcPct val="100000"/>
              </a:lnSpc>
              <a:spcBef>
                <a:spcPct val="20000"/>
              </a:spcBef>
              <a:spcAft>
                <a:spcPct val="0"/>
              </a:spcAft>
              <a:buClr>
                <a:srgbClr val="006858"/>
              </a:buClr>
            </a:pPr>
            <a:r>
              <a:rPr lang="en-US" dirty="0"/>
              <a:t>NCHS Research and Development Survey (RANDS) cognitive interview study </a:t>
            </a:r>
            <a:endParaRPr lang="en-US" dirty="0">
              <a:cs typeface="Calibri" panose="020F0502020204030204"/>
            </a:endParaRPr>
          </a:p>
          <a:p>
            <a:pPr lvl="1" eaLnBrk="0" fontAlgn="base" hangingPunct="0">
              <a:lnSpc>
                <a:spcPct val="100000"/>
              </a:lnSpc>
              <a:spcBef>
                <a:spcPct val="20000"/>
              </a:spcBef>
              <a:spcAft>
                <a:spcPct val="0"/>
              </a:spcAft>
              <a:buClr>
                <a:srgbClr val="006858"/>
              </a:buClr>
            </a:pPr>
            <a:r>
              <a:rPr lang="en-US" dirty="0"/>
              <a:t>NCHS Research and Development Survey (RANDS) cognitive interview study </a:t>
            </a:r>
            <a:endParaRPr lang="en-US" dirty="0">
              <a:cs typeface="Calibri" panose="020F0502020204030204"/>
            </a:endParaRPr>
          </a:p>
          <a:p>
            <a:pPr marL="514350" indent="-514350" eaLnBrk="0" fontAlgn="base" hangingPunct="0">
              <a:lnSpc>
                <a:spcPct val="100000"/>
              </a:lnSpc>
              <a:spcBef>
                <a:spcPct val="20000"/>
              </a:spcBef>
              <a:spcAft>
                <a:spcPct val="0"/>
              </a:spcAft>
              <a:buClr>
                <a:srgbClr val="006858"/>
              </a:buClr>
              <a:buAutoNum type="arabicPeriod"/>
            </a:pPr>
            <a:r>
              <a:rPr lang="en-US" dirty="0"/>
              <a:t>Results of quantitative evaluation using RANDS web survey</a:t>
            </a:r>
            <a:endParaRPr lang="en-US" dirty="0">
              <a:cs typeface="Calibri"/>
            </a:endParaRPr>
          </a:p>
          <a:p>
            <a:pPr lvl="1" eaLnBrk="0" fontAlgn="base" hangingPunct="0">
              <a:lnSpc>
                <a:spcPct val="100000"/>
              </a:lnSpc>
              <a:spcBef>
                <a:spcPct val="20000"/>
              </a:spcBef>
              <a:spcAft>
                <a:spcPct val="0"/>
              </a:spcAft>
              <a:buClr>
                <a:srgbClr val="006858"/>
              </a:buClr>
            </a:pPr>
            <a:r>
              <a:rPr lang="en-US" dirty="0"/>
              <a:t>Methods include split ballot experiment and web probing</a:t>
            </a:r>
            <a:endParaRPr lang="en-US" dirty="0">
              <a:cs typeface="Calibri"/>
            </a:endParaRPr>
          </a:p>
          <a:p>
            <a:pPr marL="514350" indent="-514350" eaLnBrk="0" fontAlgn="base" hangingPunct="0">
              <a:lnSpc>
                <a:spcPct val="100000"/>
              </a:lnSpc>
              <a:spcBef>
                <a:spcPct val="20000"/>
              </a:spcBef>
              <a:spcAft>
                <a:spcPct val="0"/>
              </a:spcAft>
              <a:buClr>
                <a:srgbClr val="006858"/>
              </a:buClr>
              <a:buAutoNum type="arabicPeriod"/>
            </a:pPr>
            <a:r>
              <a:rPr lang="en-US" dirty="0"/>
              <a:t>Discussion</a:t>
            </a:r>
            <a:endParaRPr lang="en-US" dirty="0">
              <a:cs typeface="Calibri"/>
            </a:endParaRPr>
          </a:p>
        </p:txBody>
      </p:sp>
    </p:spTree>
    <p:extLst>
      <p:ext uri="{BB962C8B-B14F-4D97-AF65-F5344CB8AC3E}">
        <p14:creationId xmlns:p14="http://schemas.microsoft.com/office/powerpoint/2010/main" val="4284394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FF15E-498F-7E47-ACDB-B4450083B6E2}"/>
              </a:ext>
            </a:extLst>
          </p:cNvPr>
          <p:cNvSpPr>
            <a:spLocks noGrp="1"/>
          </p:cNvSpPr>
          <p:nvPr>
            <p:ph type="title"/>
          </p:nvPr>
        </p:nvSpPr>
        <p:spPr/>
        <p:txBody>
          <a:bodyPr/>
          <a:lstStyle/>
          <a:p>
            <a:r>
              <a:rPr lang="en-US" dirty="0"/>
              <a:t>Cognitive Testing</a:t>
            </a:r>
          </a:p>
        </p:txBody>
      </p:sp>
      <p:sp>
        <p:nvSpPr>
          <p:cNvPr id="3" name="Text Placeholder 2">
            <a:extLst>
              <a:ext uri="{FF2B5EF4-FFF2-40B4-BE49-F238E27FC236}">
                <a16:creationId xmlns:a16="http://schemas.microsoft.com/office/drawing/2014/main" id="{C80E842C-2EF6-8843-A9E9-B0E848621422}"/>
              </a:ext>
            </a:extLst>
          </p:cNvPr>
          <p:cNvSpPr>
            <a:spLocks noGrp="1"/>
          </p:cNvSpPr>
          <p:nvPr>
            <p:ph type="body" sz="quarter" idx="10"/>
          </p:nvPr>
        </p:nvSpPr>
        <p:spPr/>
        <p:txBody>
          <a:bodyPr>
            <a:normAutofit fontScale="92500"/>
          </a:bodyPr>
          <a:lstStyle/>
          <a:p>
            <a:r>
              <a:rPr lang="en-US" dirty="0">
                <a:solidFill>
                  <a:schemeClr val="tx1"/>
                </a:solidFill>
              </a:rPr>
              <a:t>Initial question presented to our group was the one with the long introductory text (“The next question is about electronic cigarettes or e-cigarettes. You may also know them as vape-pens, hookah-pens, e-hookahs, or e-vaporizers…”)</a:t>
            </a:r>
          </a:p>
          <a:p>
            <a:r>
              <a:rPr lang="en-US" dirty="0">
                <a:solidFill>
                  <a:schemeClr val="tx1"/>
                </a:solidFill>
              </a:rPr>
              <a:t>In short, the research question we were addressing was whether or not this list of examples was inclusive enough—i.e. were we </a:t>
            </a:r>
            <a:r>
              <a:rPr lang="en-US" i="1" dirty="0">
                <a:solidFill>
                  <a:schemeClr val="tx1"/>
                </a:solidFill>
              </a:rPr>
              <a:t>missing</a:t>
            </a:r>
            <a:r>
              <a:rPr lang="en-US" dirty="0">
                <a:solidFill>
                  <a:schemeClr val="tx1"/>
                </a:solidFill>
              </a:rPr>
              <a:t> any terms.</a:t>
            </a:r>
          </a:p>
          <a:p>
            <a:r>
              <a:rPr lang="en-US" dirty="0">
                <a:solidFill>
                  <a:schemeClr val="tx1"/>
                </a:solidFill>
              </a:rPr>
              <a:t>Conducted cognitive evaluation of the question over multiple rounds and cognitive interviewing projects:</a:t>
            </a:r>
          </a:p>
          <a:p>
            <a:pPr marL="971550" lvl="1" indent="-514350">
              <a:buFont typeface="+mj-lt"/>
              <a:buAutoNum type="arabicPeriod"/>
            </a:pPr>
            <a:r>
              <a:rPr lang="en-US" dirty="0" smtClean="0">
                <a:solidFill>
                  <a:schemeClr val="tx1"/>
                </a:solidFill>
              </a:rPr>
              <a:t>2014 National Health Interview Survey Cancer Supplement </a:t>
            </a:r>
            <a:r>
              <a:rPr lang="en-US" dirty="0" err="1" smtClean="0">
                <a:solidFill>
                  <a:schemeClr val="tx1"/>
                </a:solidFill>
              </a:rPr>
              <a:t>Eval</a:t>
            </a:r>
            <a:r>
              <a:rPr lang="en-US" dirty="0" smtClean="0">
                <a:solidFill>
                  <a:schemeClr val="tx1"/>
                </a:solidFill>
              </a:rPr>
              <a:t>. (n=40)</a:t>
            </a:r>
          </a:p>
          <a:p>
            <a:pPr marL="971550" lvl="1" indent="-514350">
              <a:buFont typeface="+mj-lt"/>
              <a:buAutoNum type="arabicPeriod"/>
            </a:pPr>
            <a:r>
              <a:rPr lang="en-US" dirty="0" smtClean="0">
                <a:solidFill>
                  <a:schemeClr val="tx1"/>
                </a:solidFill>
              </a:rPr>
              <a:t>2015 Nat’l Health and Nutrition Exam. Survey (NHANES) </a:t>
            </a:r>
            <a:r>
              <a:rPr lang="en-US" dirty="0" err="1" smtClean="0">
                <a:solidFill>
                  <a:schemeClr val="tx1"/>
                </a:solidFill>
              </a:rPr>
              <a:t>Eval</a:t>
            </a:r>
            <a:r>
              <a:rPr lang="en-US" dirty="0" smtClean="0">
                <a:solidFill>
                  <a:schemeClr val="tx1"/>
                </a:solidFill>
              </a:rPr>
              <a:t>. (n=65)</a:t>
            </a:r>
            <a:endParaRPr lang="en-US" dirty="0" smtClean="0">
              <a:solidFill>
                <a:schemeClr val="tx1"/>
              </a:solidFill>
            </a:endParaRPr>
          </a:p>
          <a:p>
            <a:pPr marL="971550" lvl="1" indent="-514350">
              <a:buFont typeface="+mj-lt"/>
              <a:buAutoNum type="arabicPeriod"/>
            </a:pPr>
            <a:r>
              <a:rPr lang="en-US" dirty="0" smtClean="0">
                <a:solidFill>
                  <a:schemeClr val="tx1"/>
                </a:solidFill>
              </a:rPr>
              <a:t>2017 NHIS Redesign Evaluation </a:t>
            </a:r>
            <a:r>
              <a:rPr lang="en-US" dirty="0">
                <a:solidFill>
                  <a:schemeClr val="tx1"/>
                </a:solidFill>
              </a:rPr>
              <a:t>(</a:t>
            </a:r>
            <a:r>
              <a:rPr lang="en-US" dirty="0" smtClean="0">
                <a:solidFill>
                  <a:schemeClr val="tx1"/>
                </a:solidFill>
              </a:rPr>
              <a:t>n=25)</a:t>
            </a:r>
            <a:endParaRPr lang="en-US" dirty="0">
              <a:solidFill>
                <a:schemeClr val="tx1"/>
              </a:solidFill>
            </a:endParaRPr>
          </a:p>
          <a:p>
            <a:pPr marL="971550" lvl="1" indent="-514350">
              <a:buFont typeface="+mj-lt"/>
              <a:buAutoNum type="arabicPeriod"/>
            </a:pPr>
            <a:r>
              <a:rPr lang="en-US" dirty="0">
                <a:solidFill>
                  <a:schemeClr val="tx1"/>
                </a:solidFill>
              </a:rPr>
              <a:t>2018 Research and Development Survey Evaluation &amp; Usability Test (n=50)</a:t>
            </a:r>
          </a:p>
        </p:txBody>
      </p:sp>
    </p:spTree>
    <p:extLst>
      <p:ext uri="{BB962C8B-B14F-4D97-AF65-F5344CB8AC3E}">
        <p14:creationId xmlns:p14="http://schemas.microsoft.com/office/powerpoint/2010/main" val="164376412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Cognitive testing results</a:t>
            </a:r>
            <a:endParaRPr lang="en-US" sz="3200" b="0" dirty="0"/>
          </a:p>
        </p:txBody>
      </p:sp>
      <p:sp>
        <p:nvSpPr>
          <p:cNvPr id="3" name="Text Placeholder 2"/>
          <p:cNvSpPr>
            <a:spLocks noGrp="1"/>
          </p:cNvSpPr>
          <p:nvPr>
            <p:ph type="body" sz="quarter" idx="10"/>
          </p:nvPr>
        </p:nvSpPr>
        <p:spPr/>
        <p:txBody>
          <a:bodyPr vert="horz" lIns="91440" tIns="45720" rIns="91440" bIns="45720" rtlCol="0" anchor="t">
            <a:normAutofit fontScale="92500" lnSpcReduction="20000"/>
          </a:bodyPr>
          <a:lstStyle/>
          <a:p>
            <a:pPr marL="0" indent="0">
              <a:buNone/>
            </a:pPr>
            <a:r>
              <a:rPr lang="en-US" sz="2400" b="1" dirty="0" smtClean="0">
                <a:solidFill>
                  <a:schemeClr val="tx1"/>
                </a:solidFill>
              </a:rPr>
              <a:t>Question </a:t>
            </a:r>
            <a:r>
              <a:rPr lang="en-US" sz="2400" b="1" dirty="0">
                <a:solidFill>
                  <a:schemeClr val="tx1"/>
                </a:solidFill>
              </a:rPr>
              <a:t>with introductory text </a:t>
            </a:r>
            <a:endParaRPr lang="en-US" sz="2400" b="1" dirty="0" smtClean="0">
              <a:solidFill>
                <a:schemeClr val="tx1"/>
              </a:solidFill>
            </a:endParaRPr>
          </a:p>
          <a:p>
            <a:r>
              <a:rPr lang="en-US" sz="2400" b="1" dirty="0" smtClean="0">
                <a:solidFill>
                  <a:schemeClr val="tx1"/>
                </a:solidFill>
              </a:rPr>
              <a:t>Problematic </a:t>
            </a:r>
            <a:r>
              <a:rPr lang="en-US" sz="2400" b="1" dirty="0" smtClean="0">
                <a:solidFill>
                  <a:schemeClr val="tx1"/>
                </a:solidFill>
              </a:rPr>
              <a:t>introduction</a:t>
            </a:r>
          </a:p>
          <a:p>
            <a:pPr lvl="1"/>
            <a:r>
              <a:rPr lang="en-US" sz="2000" dirty="0" smtClean="0">
                <a:solidFill>
                  <a:schemeClr val="tx1"/>
                </a:solidFill>
              </a:rPr>
              <a:t>Respondents </a:t>
            </a:r>
            <a:r>
              <a:rPr lang="en-US" sz="2000" dirty="0">
                <a:solidFill>
                  <a:schemeClr val="tx1"/>
                </a:solidFill>
              </a:rPr>
              <a:t>interrupted the interviewer or expressed that the introduction was too long</a:t>
            </a:r>
          </a:p>
          <a:p>
            <a:r>
              <a:rPr lang="en-US" sz="2400" b="1" dirty="0" smtClean="0">
                <a:solidFill>
                  <a:schemeClr val="tx1"/>
                </a:solidFill>
              </a:rPr>
              <a:t>Terminology</a:t>
            </a:r>
          </a:p>
          <a:p>
            <a:pPr lvl="1"/>
            <a:r>
              <a:rPr lang="en-US" sz="2000" dirty="0" smtClean="0">
                <a:solidFill>
                  <a:schemeClr val="tx1"/>
                </a:solidFill>
              </a:rPr>
              <a:t>“E-cigarette</a:t>
            </a:r>
            <a:r>
              <a:rPr lang="en-US" sz="2000" dirty="0">
                <a:solidFill>
                  <a:schemeClr val="tx1"/>
                </a:solidFill>
              </a:rPr>
              <a:t>” and “vape” emerged as salient </a:t>
            </a:r>
            <a:r>
              <a:rPr lang="en-US" sz="2000" dirty="0" smtClean="0">
                <a:solidFill>
                  <a:schemeClr val="tx1"/>
                </a:solidFill>
              </a:rPr>
              <a:t>terms</a:t>
            </a:r>
          </a:p>
          <a:p>
            <a:pPr lvl="1"/>
            <a:r>
              <a:rPr lang="en-US" sz="2000" dirty="0" smtClean="0">
                <a:solidFill>
                  <a:schemeClr val="tx1"/>
                </a:solidFill>
              </a:rPr>
              <a:t>Confusion </a:t>
            </a:r>
            <a:r>
              <a:rPr lang="en-US" sz="2000" dirty="0">
                <a:solidFill>
                  <a:schemeClr val="tx1"/>
                </a:solidFill>
              </a:rPr>
              <a:t>around “e-hookah</a:t>
            </a:r>
            <a:r>
              <a:rPr lang="en-US" sz="2000" dirty="0" smtClean="0">
                <a:solidFill>
                  <a:schemeClr val="tx1"/>
                </a:solidFill>
              </a:rPr>
              <a:t>” and “hookah pen”</a:t>
            </a:r>
          </a:p>
          <a:p>
            <a:r>
              <a:rPr lang="en-US" sz="2400" b="1" dirty="0">
                <a:solidFill>
                  <a:schemeClr val="tx1"/>
                </a:solidFill>
              </a:rPr>
              <a:t>Vape-pens for marijuana </a:t>
            </a:r>
            <a:r>
              <a:rPr lang="en-US" sz="2400" b="1" dirty="0" smtClean="0">
                <a:solidFill>
                  <a:schemeClr val="tx1"/>
                </a:solidFill>
              </a:rPr>
              <a:t>use</a:t>
            </a:r>
          </a:p>
          <a:p>
            <a:pPr lvl="1"/>
            <a:r>
              <a:rPr lang="en-US" sz="2000" dirty="0" smtClean="0">
                <a:solidFill>
                  <a:schemeClr val="tx1"/>
                </a:solidFill>
              </a:rPr>
              <a:t>“I </a:t>
            </a:r>
            <a:r>
              <a:rPr lang="en-US" sz="2000" dirty="0">
                <a:solidFill>
                  <a:schemeClr val="tx1"/>
                </a:solidFill>
              </a:rPr>
              <a:t>own one.  I use them for weed… But I have used the ones with ‘e-juice’ </a:t>
            </a:r>
            <a:r>
              <a:rPr lang="en-US" sz="2000" dirty="0" smtClean="0">
                <a:solidFill>
                  <a:schemeClr val="tx1"/>
                </a:solidFill>
              </a:rPr>
              <a:t>[tobacco] </a:t>
            </a:r>
            <a:r>
              <a:rPr lang="en-US" sz="2000" dirty="0">
                <a:solidFill>
                  <a:schemeClr val="tx1"/>
                </a:solidFill>
              </a:rPr>
              <a:t>and flavors.” </a:t>
            </a:r>
            <a:endParaRPr lang="en-US" sz="2000" dirty="0">
              <a:solidFill>
                <a:schemeClr val="tx1"/>
              </a:solidFill>
            </a:endParaRPr>
          </a:p>
          <a:p>
            <a:pPr marL="0" indent="0">
              <a:buNone/>
            </a:pPr>
            <a:endParaRPr lang="en-US" sz="2400" b="1" dirty="0" smtClean="0">
              <a:solidFill>
                <a:schemeClr val="tx1"/>
              </a:solidFill>
            </a:endParaRPr>
          </a:p>
          <a:p>
            <a:pPr marL="0" indent="0">
              <a:buNone/>
            </a:pPr>
            <a:r>
              <a:rPr lang="en-US" sz="2400" b="1" dirty="0" smtClean="0">
                <a:solidFill>
                  <a:schemeClr val="tx1"/>
                </a:solidFill>
              </a:rPr>
              <a:t>Question </a:t>
            </a:r>
            <a:r>
              <a:rPr lang="en-US" sz="2400" b="1" dirty="0">
                <a:solidFill>
                  <a:schemeClr val="tx1"/>
                </a:solidFill>
              </a:rPr>
              <a:t>without introductory text </a:t>
            </a:r>
            <a:endParaRPr lang="en-US" sz="2400" b="1" dirty="0" smtClean="0">
              <a:solidFill>
                <a:schemeClr val="tx1"/>
              </a:solidFill>
            </a:endParaRPr>
          </a:p>
          <a:p>
            <a:r>
              <a:rPr lang="en-US" sz="2400" b="1" dirty="0" smtClean="0">
                <a:solidFill>
                  <a:schemeClr val="tx1"/>
                </a:solidFill>
              </a:rPr>
              <a:t>Simple </a:t>
            </a:r>
            <a:r>
              <a:rPr lang="en-US" sz="2400" b="1" dirty="0">
                <a:solidFill>
                  <a:schemeClr val="tx1"/>
                </a:solidFill>
              </a:rPr>
              <a:t>sentence </a:t>
            </a:r>
            <a:r>
              <a:rPr lang="en-US" sz="2400" b="1" dirty="0" smtClean="0">
                <a:solidFill>
                  <a:schemeClr val="tx1"/>
                </a:solidFill>
              </a:rPr>
              <a:t>structure</a:t>
            </a:r>
          </a:p>
          <a:p>
            <a:pPr lvl="1"/>
            <a:r>
              <a:rPr lang="en-US" sz="2000" dirty="0" smtClean="0">
                <a:solidFill>
                  <a:schemeClr val="tx1"/>
                </a:solidFill>
              </a:rPr>
              <a:t>No </a:t>
            </a:r>
            <a:r>
              <a:rPr lang="en-US" sz="2000" dirty="0">
                <a:solidFill>
                  <a:schemeClr val="tx1"/>
                </a:solidFill>
              </a:rPr>
              <a:t>respondents needed the question </a:t>
            </a:r>
            <a:r>
              <a:rPr lang="en-US" sz="2000" dirty="0" smtClean="0">
                <a:solidFill>
                  <a:schemeClr val="tx1"/>
                </a:solidFill>
              </a:rPr>
              <a:t>repeated</a:t>
            </a:r>
          </a:p>
          <a:p>
            <a:pPr lvl="1"/>
            <a:r>
              <a:rPr lang="en-US" sz="2000" dirty="0" smtClean="0">
                <a:solidFill>
                  <a:schemeClr val="tx1"/>
                </a:solidFill>
              </a:rPr>
              <a:t>All </a:t>
            </a:r>
            <a:r>
              <a:rPr lang="en-US" sz="2000" dirty="0">
                <a:solidFill>
                  <a:schemeClr val="tx1"/>
                </a:solidFill>
              </a:rPr>
              <a:t>respondents had heard of e-cigarettes </a:t>
            </a:r>
          </a:p>
          <a:p>
            <a:pPr marL="0" indent="0">
              <a:buNone/>
            </a:pPr>
            <a:endParaRPr lang="en-US" sz="2000" dirty="0">
              <a:solidFill>
                <a:schemeClr val="tx1"/>
              </a:solidFill>
            </a:endParaRPr>
          </a:p>
          <a:p>
            <a:endParaRPr lang="en-US" dirty="0"/>
          </a:p>
        </p:txBody>
      </p:sp>
    </p:spTree>
    <p:extLst>
      <p:ext uri="{BB962C8B-B14F-4D97-AF65-F5344CB8AC3E}">
        <p14:creationId xmlns:p14="http://schemas.microsoft.com/office/powerpoint/2010/main" val="106367304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Cognitive testing results</a:t>
            </a:r>
            <a:endParaRPr lang="en-US" sz="3200" b="0" dirty="0"/>
          </a:p>
        </p:txBody>
      </p:sp>
      <p:sp>
        <p:nvSpPr>
          <p:cNvPr id="3" name="Text Placeholder 2"/>
          <p:cNvSpPr>
            <a:spLocks noGrp="1"/>
          </p:cNvSpPr>
          <p:nvPr>
            <p:ph type="body" sz="quarter" idx="10"/>
          </p:nvPr>
        </p:nvSpPr>
        <p:spPr/>
        <p:txBody>
          <a:bodyPr vert="horz" lIns="91440" tIns="45720" rIns="91440" bIns="45720" rtlCol="0" anchor="t">
            <a:normAutofit fontScale="92500" lnSpcReduction="20000"/>
          </a:bodyPr>
          <a:lstStyle/>
          <a:p>
            <a:pPr marL="0" indent="0">
              <a:buNone/>
            </a:pPr>
            <a:r>
              <a:rPr lang="en-US" sz="2400" b="1" dirty="0" smtClean="0">
                <a:solidFill>
                  <a:schemeClr val="tx1"/>
                </a:solidFill>
              </a:rPr>
              <a:t>Question </a:t>
            </a:r>
            <a:r>
              <a:rPr lang="en-US" sz="2400" b="1" dirty="0">
                <a:solidFill>
                  <a:schemeClr val="tx1"/>
                </a:solidFill>
              </a:rPr>
              <a:t>with introductory text </a:t>
            </a:r>
            <a:endParaRPr lang="en-US" sz="2400" b="1" dirty="0" smtClean="0">
              <a:solidFill>
                <a:schemeClr val="tx1"/>
              </a:solidFill>
            </a:endParaRPr>
          </a:p>
          <a:p>
            <a:r>
              <a:rPr lang="en-US" sz="2400" b="1" dirty="0" smtClean="0">
                <a:solidFill>
                  <a:srgbClr val="FF0000"/>
                </a:solidFill>
              </a:rPr>
              <a:t>Problematic </a:t>
            </a:r>
            <a:r>
              <a:rPr lang="en-US" sz="2400" b="1" dirty="0" smtClean="0">
                <a:solidFill>
                  <a:srgbClr val="FF0000"/>
                </a:solidFill>
              </a:rPr>
              <a:t>introduction</a:t>
            </a:r>
          </a:p>
          <a:p>
            <a:pPr lvl="1"/>
            <a:r>
              <a:rPr lang="en-US" sz="2000" dirty="0" smtClean="0">
                <a:solidFill>
                  <a:schemeClr val="tx1"/>
                </a:solidFill>
              </a:rPr>
              <a:t>Respondents </a:t>
            </a:r>
            <a:r>
              <a:rPr lang="en-US" sz="2000" dirty="0">
                <a:solidFill>
                  <a:schemeClr val="tx1"/>
                </a:solidFill>
              </a:rPr>
              <a:t>interrupted the interviewer or expressed that the introduction was too long</a:t>
            </a:r>
          </a:p>
          <a:p>
            <a:r>
              <a:rPr lang="en-US" sz="2400" b="1" dirty="0" smtClean="0">
                <a:solidFill>
                  <a:schemeClr val="tx1"/>
                </a:solidFill>
              </a:rPr>
              <a:t>Terminology</a:t>
            </a:r>
          </a:p>
          <a:p>
            <a:pPr lvl="1"/>
            <a:r>
              <a:rPr lang="en-US" sz="2000" dirty="0" smtClean="0">
                <a:solidFill>
                  <a:schemeClr val="tx1"/>
                </a:solidFill>
              </a:rPr>
              <a:t>“E-cigarette</a:t>
            </a:r>
            <a:r>
              <a:rPr lang="en-US" sz="2000" dirty="0">
                <a:solidFill>
                  <a:schemeClr val="tx1"/>
                </a:solidFill>
              </a:rPr>
              <a:t>” and “vape” emerged as salient </a:t>
            </a:r>
            <a:r>
              <a:rPr lang="en-US" sz="2000" dirty="0" smtClean="0">
                <a:solidFill>
                  <a:schemeClr val="tx1"/>
                </a:solidFill>
              </a:rPr>
              <a:t>terms</a:t>
            </a:r>
          </a:p>
          <a:p>
            <a:pPr lvl="1"/>
            <a:r>
              <a:rPr lang="en-US" sz="2000" dirty="0" smtClean="0">
                <a:solidFill>
                  <a:srgbClr val="FF0000"/>
                </a:solidFill>
              </a:rPr>
              <a:t>Confusion </a:t>
            </a:r>
            <a:r>
              <a:rPr lang="en-US" sz="2000" dirty="0">
                <a:solidFill>
                  <a:srgbClr val="FF0000"/>
                </a:solidFill>
              </a:rPr>
              <a:t>around “e-hookah</a:t>
            </a:r>
            <a:r>
              <a:rPr lang="en-US" sz="2000" dirty="0" smtClean="0">
                <a:solidFill>
                  <a:srgbClr val="FF0000"/>
                </a:solidFill>
              </a:rPr>
              <a:t>” and “hookah pen”</a:t>
            </a:r>
          </a:p>
          <a:p>
            <a:r>
              <a:rPr lang="en-US" sz="2400" b="1" dirty="0">
                <a:solidFill>
                  <a:srgbClr val="FF0000"/>
                </a:solidFill>
              </a:rPr>
              <a:t>Vape-pens for marijuana </a:t>
            </a:r>
            <a:r>
              <a:rPr lang="en-US" sz="2400" b="1" dirty="0" smtClean="0">
                <a:solidFill>
                  <a:srgbClr val="FF0000"/>
                </a:solidFill>
              </a:rPr>
              <a:t>use</a:t>
            </a:r>
          </a:p>
          <a:p>
            <a:pPr lvl="1"/>
            <a:r>
              <a:rPr lang="en-US" sz="2000" dirty="0" smtClean="0">
                <a:solidFill>
                  <a:schemeClr val="tx1"/>
                </a:solidFill>
              </a:rPr>
              <a:t>“I </a:t>
            </a:r>
            <a:r>
              <a:rPr lang="en-US" sz="2000" dirty="0">
                <a:solidFill>
                  <a:schemeClr val="tx1"/>
                </a:solidFill>
              </a:rPr>
              <a:t>own one.  I use them for weed… But I have used the ones with ‘e-juice’ </a:t>
            </a:r>
            <a:r>
              <a:rPr lang="en-US" sz="2000" dirty="0" smtClean="0">
                <a:solidFill>
                  <a:schemeClr val="tx1"/>
                </a:solidFill>
              </a:rPr>
              <a:t>[tobacco] </a:t>
            </a:r>
            <a:r>
              <a:rPr lang="en-US" sz="2000" dirty="0">
                <a:solidFill>
                  <a:schemeClr val="tx1"/>
                </a:solidFill>
              </a:rPr>
              <a:t>and flavors.” </a:t>
            </a:r>
            <a:endParaRPr lang="en-US" sz="2000" dirty="0">
              <a:solidFill>
                <a:schemeClr val="tx1"/>
              </a:solidFill>
            </a:endParaRPr>
          </a:p>
          <a:p>
            <a:pPr marL="0" indent="0">
              <a:buNone/>
            </a:pPr>
            <a:endParaRPr lang="en-US" sz="2400" b="1" dirty="0" smtClean="0">
              <a:solidFill>
                <a:schemeClr val="tx1"/>
              </a:solidFill>
            </a:endParaRPr>
          </a:p>
          <a:p>
            <a:pPr marL="0" indent="0">
              <a:buNone/>
            </a:pPr>
            <a:r>
              <a:rPr lang="en-US" sz="2400" b="1" dirty="0" smtClean="0">
                <a:solidFill>
                  <a:schemeClr val="tx1"/>
                </a:solidFill>
              </a:rPr>
              <a:t>Question </a:t>
            </a:r>
            <a:r>
              <a:rPr lang="en-US" sz="2400" b="1" dirty="0">
                <a:solidFill>
                  <a:schemeClr val="tx1"/>
                </a:solidFill>
              </a:rPr>
              <a:t>without introductory text </a:t>
            </a:r>
            <a:endParaRPr lang="en-US" sz="2400" b="1" dirty="0" smtClean="0">
              <a:solidFill>
                <a:schemeClr val="tx1"/>
              </a:solidFill>
            </a:endParaRPr>
          </a:p>
          <a:p>
            <a:r>
              <a:rPr lang="en-US" sz="2400" b="1" dirty="0" smtClean="0">
                <a:solidFill>
                  <a:schemeClr val="tx1"/>
                </a:solidFill>
              </a:rPr>
              <a:t>Simple </a:t>
            </a:r>
            <a:r>
              <a:rPr lang="en-US" sz="2400" b="1" dirty="0">
                <a:solidFill>
                  <a:schemeClr val="tx1"/>
                </a:solidFill>
              </a:rPr>
              <a:t>sentence </a:t>
            </a:r>
            <a:r>
              <a:rPr lang="en-US" sz="2400" b="1" dirty="0" smtClean="0">
                <a:solidFill>
                  <a:schemeClr val="tx1"/>
                </a:solidFill>
              </a:rPr>
              <a:t>structure</a:t>
            </a:r>
          </a:p>
          <a:p>
            <a:pPr lvl="1"/>
            <a:r>
              <a:rPr lang="en-US" sz="2000" dirty="0" smtClean="0">
                <a:solidFill>
                  <a:schemeClr val="tx1"/>
                </a:solidFill>
              </a:rPr>
              <a:t>No </a:t>
            </a:r>
            <a:r>
              <a:rPr lang="en-US" sz="2000" dirty="0">
                <a:solidFill>
                  <a:schemeClr val="tx1"/>
                </a:solidFill>
              </a:rPr>
              <a:t>respondents needed the question </a:t>
            </a:r>
            <a:r>
              <a:rPr lang="en-US" sz="2000" dirty="0" smtClean="0">
                <a:solidFill>
                  <a:schemeClr val="tx1"/>
                </a:solidFill>
              </a:rPr>
              <a:t>repeated</a:t>
            </a:r>
          </a:p>
          <a:p>
            <a:pPr lvl="1"/>
            <a:r>
              <a:rPr lang="en-US" sz="2000" dirty="0" smtClean="0">
                <a:solidFill>
                  <a:schemeClr val="tx1"/>
                </a:solidFill>
              </a:rPr>
              <a:t>All </a:t>
            </a:r>
            <a:r>
              <a:rPr lang="en-US" sz="2000" dirty="0">
                <a:solidFill>
                  <a:schemeClr val="tx1"/>
                </a:solidFill>
              </a:rPr>
              <a:t>respondents had heard of e-cigarettes </a:t>
            </a:r>
          </a:p>
          <a:p>
            <a:pPr marL="0" indent="0">
              <a:buNone/>
            </a:pPr>
            <a:endParaRPr lang="en-US" sz="2000" dirty="0">
              <a:solidFill>
                <a:schemeClr val="tx1"/>
              </a:solidFill>
            </a:endParaRPr>
          </a:p>
          <a:p>
            <a:endParaRPr lang="en-US" dirty="0"/>
          </a:p>
        </p:txBody>
      </p:sp>
    </p:spTree>
    <p:extLst>
      <p:ext uri="{BB962C8B-B14F-4D97-AF65-F5344CB8AC3E}">
        <p14:creationId xmlns:p14="http://schemas.microsoft.com/office/powerpoint/2010/main" val="291970417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sz="3200" dirty="0"/>
              <a:t>Quantitative Evaluation using Web Survey</a:t>
            </a:r>
          </a:p>
        </p:txBody>
      </p:sp>
      <p:sp>
        <p:nvSpPr>
          <p:cNvPr id="3" name="Text Placeholder 2"/>
          <p:cNvSpPr>
            <a:spLocks noGrp="1"/>
          </p:cNvSpPr>
          <p:nvPr>
            <p:ph type="body" sz="quarter" idx="10"/>
          </p:nvPr>
        </p:nvSpPr>
        <p:spPr/>
        <p:txBody>
          <a:bodyPr vert="horz" lIns="91440" tIns="45720" rIns="91440" bIns="45720" rtlCol="0" anchor="t">
            <a:normAutofit lnSpcReduction="10000"/>
          </a:bodyPr>
          <a:lstStyle/>
          <a:p>
            <a:r>
              <a:rPr lang="en-US" dirty="0">
                <a:solidFill>
                  <a:schemeClr val="tx1"/>
                </a:solidFill>
              </a:rPr>
              <a:t>RANDS Web survey </a:t>
            </a:r>
          </a:p>
          <a:p>
            <a:pPr lvl="1">
              <a:buClr>
                <a:srgbClr val="006858"/>
              </a:buClr>
            </a:pPr>
            <a:r>
              <a:rPr lang="en-US" sz="2650" dirty="0">
                <a:solidFill>
                  <a:schemeClr val="tx1"/>
                </a:solidFill>
              </a:rPr>
              <a:t>Probability web panel (NORC's </a:t>
            </a:r>
            <a:r>
              <a:rPr lang="en-US" sz="2650" dirty="0" err="1">
                <a:solidFill>
                  <a:schemeClr val="tx1"/>
                </a:solidFill>
              </a:rPr>
              <a:t>AmeriSpeak</a:t>
            </a:r>
            <a:r>
              <a:rPr lang="en-US" sz="2650" dirty="0">
                <a:solidFill>
                  <a:schemeClr val="tx1"/>
                </a:solidFill>
              </a:rPr>
              <a:t> panel)</a:t>
            </a:r>
            <a:endParaRPr lang="en-US" sz="2650" dirty="0">
              <a:solidFill>
                <a:schemeClr val="tx1"/>
              </a:solidFill>
              <a:cs typeface="Calibri"/>
            </a:endParaRPr>
          </a:p>
          <a:p>
            <a:pPr lvl="1">
              <a:buClr>
                <a:srgbClr val="006858"/>
              </a:buClr>
            </a:pPr>
            <a:r>
              <a:rPr lang="en-US" dirty="0">
                <a:solidFill>
                  <a:schemeClr val="tx1"/>
                </a:solidFill>
              </a:rPr>
              <a:t>4255 panelists sampled; 2646 completes (123 partials)</a:t>
            </a:r>
          </a:p>
          <a:p>
            <a:pPr lvl="1">
              <a:buClr>
                <a:srgbClr val="006858"/>
              </a:buClr>
            </a:pPr>
            <a:r>
              <a:rPr lang="en-US" dirty="0">
                <a:solidFill>
                  <a:schemeClr val="tx1"/>
                </a:solidFill>
              </a:rPr>
              <a:t>62.2% yield rate</a:t>
            </a:r>
          </a:p>
          <a:p>
            <a:r>
              <a:rPr lang="en-US" dirty="0">
                <a:solidFill>
                  <a:schemeClr val="tx1"/>
                </a:solidFill>
              </a:rPr>
              <a:t>Research Questions:</a:t>
            </a:r>
          </a:p>
          <a:p>
            <a:pPr marL="971550" lvl="1" indent="-514350">
              <a:buFont typeface="+mj-lt"/>
              <a:buAutoNum type="arabicPeriod"/>
            </a:pPr>
            <a:r>
              <a:rPr lang="en-US" sz="2650" dirty="0" smtClean="0">
                <a:solidFill>
                  <a:srgbClr val="FF0000"/>
                </a:solidFill>
                <a:cs typeface="Calibri"/>
              </a:rPr>
              <a:t>Data Quality: </a:t>
            </a:r>
            <a:r>
              <a:rPr lang="en-US" sz="2650" dirty="0">
                <a:solidFill>
                  <a:schemeClr val="tx1"/>
                </a:solidFill>
                <a:cs typeface="Calibri"/>
              </a:rPr>
              <a:t>Does including or excluding the intro text lead to different estimates of the prevalence of e-cigarette </a:t>
            </a:r>
            <a:r>
              <a:rPr lang="en-US" sz="2650" dirty="0" smtClean="0">
                <a:solidFill>
                  <a:schemeClr val="tx1"/>
                </a:solidFill>
                <a:cs typeface="Calibri"/>
              </a:rPr>
              <a:t>use or to different amounts of item non-response? </a:t>
            </a:r>
            <a:endParaRPr lang="en-US" sz="2650" dirty="0">
              <a:solidFill>
                <a:schemeClr val="tx1"/>
              </a:solidFill>
              <a:cs typeface="Calibri"/>
            </a:endParaRPr>
          </a:p>
          <a:p>
            <a:pPr marL="971550" lvl="1" indent="-514350">
              <a:buFont typeface="+mj-lt"/>
              <a:buAutoNum type="arabicPeriod"/>
            </a:pPr>
            <a:r>
              <a:rPr lang="en-US" sz="2650" dirty="0" smtClean="0">
                <a:solidFill>
                  <a:srgbClr val="FF0000"/>
                </a:solidFill>
                <a:cs typeface="Calibri"/>
              </a:rPr>
              <a:t>Construct Validity: </a:t>
            </a:r>
            <a:r>
              <a:rPr lang="en-US" sz="2650" dirty="0">
                <a:solidFill>
                  <a:schemeClr val="tx1"/>
                </a:solidFill>
                <a:cs typeface="Calibri"/>
              </a:rPr>
              <a:t>Are respondents who do not receive the intro text more likely to consider out-of-scope interpretations of the term “e-cigarette”? What about other subgroups of interest (tobacco users, education, </a:t>
            </a:r>
            <a:r>
              <a:rPr lang="en-US" sz="2650" dirty="0" err="1">
                <a:solidFill>
                  <a:schemeClr val="tx1"/>
                </a:solidFill>
                <a:cs typeface="Calibri"/>
              </a:rPr>
              <a:t>etc</a:t>
            </a:r>
            <a:r>
              <a:rPr lang="en-US" sz="2650" dirty="0">
                <a:solidFill>
                  <a:schemeClr val="tx1"/>
                </a:solidFill>
                <a:cs typeface="Calibri"/>
              </a:rPr>
              <a:t>…)</a:t>
            </a:r>
          </a:p>
        </p:txBody>
      </p:sp>
    </p:spTree>
    <p:extLst>
      <p:ext uri="{BB962C8B-B14F-4D97-AF65-F5344CB8AC3E}">
        <p14:creationId xmlns:p14="http://schemas.microsoft.com/office/powerpoint/2010/main" val="211133874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0A5454-225D-9B4C-ADE8-1B02BEEBE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4386"/>
            <a:ext cx="12192000" cy="5769227"/>
          </a:xfrm>
          <a:prstGeom prst="rect">
            <a:avLst/>
          </a:prstGeom>
        </p:spPr>
      </p:pic>
    </p:spTree>
    <p:extLst>
      <p:ext uri="{BB962C8B-B14F-4D97-AF65-F5344CB8AC3E}">
        <p14:creationId xmlns:p14="http://schemas.microsoft.com/office/powerpoint/2010/main" val="83045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37974F-60F0-B74B-AB36-1794E389AB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8752"/>
            <a:ext cx="12192000" cy="5780495"/>
          </a:xfrm>
          <a:prstGeom prst="rect">
            <a:avLst/>
          </a:prstGeom>
        </p:spPr>
      </p:pic>
    </p:spTree>
    <p:extLst>
      <p:ext uri="{BB962C8B-B14F-4D97-AF65-F5344CB8AC3E}">
        <p14:creationId xmlns:p14="http://schemas.microsoft.com/office/powerpoint/2010/main" val="15813719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1621</TotalTime>
  <Words>1270</Words>
  <Application>Microsoft Office PowerPoint</Application>
  <PresentationFormat>Widescreen</PresentationFormat>
  <Paragraphs>141</Paragraphs>
  <Slides>22</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Calibri Light</vt:lpstr>
      <vt:lpstr>Courier New</vt:lpstr>
      <vt:lpstr>Wingdings</vt:lpstr>
      <vt:lpstr>Office Theme</vt:lpstr>
      <vt:lpstr>Custom Design</vt:lpstr>
      <vt:lpstr>Combining the Traditional with the Innovative: The Evaluation of E-Cigarette Questions with Cognitive Interviewing and Web Probing</vt:lpstr>
      <vt:lpstr>PowerPoint Presentation</vt:lpstr>
      <vt:lpstr>Presentation outline</vt:lpstr>
      <vt:lpstr>Cognitive Testing</vt:lpstr>
      <vt:lpstr>Cognitive testing results</vt:lpstr>
      <vt:lpstr>Cognitive testing results</vt:lpstr>
      <vt:lpstr> Quantitative Evaluation using Web Survey</vt:lpstr>
      <vt:lpstr>PowerPoint Presentation</vt:lpstr>
      <vt:lpstr>PowerPoint Presentation</vt:lpstr>
      <vt:lpstr>PowerPoint Presentation</vt:lpstr>
      <vt:lpstr> Quantitative Methodology</vt:lpstr>
      <vt:lpstr>Probe</vt:lpstr>
      <vt:lpstr>Results</vt:lpstr>
      <vt:lpstr>PowerPoint Presentation</vt:lpstr>
      <vt:lpstr>PowerPoint Presentation</vt:lpstr>
      <vt:lpstr>PowerPoint Presentation</vt:lpstr>
      <vt:lpstr>PowerPoint Presentation</vt:lpstr>
      <vt:lpstr>PowerPoint Presentation</vt:lpstr>
      <vt:lpstr>PowerPoint Presentation</vt:lpstr>
      <vt:lpstr>Conclusions</vt:lpstr>
      <vt:lpstr>Conclusions</vt:lpstr>
      <vt:lpstr>PowerPoint Presentation</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Massey, Meredith (CDC/DDPHSS/NCHS/DRM)</dc:creator>
  <cp:lastModifiedBy>SCANLON, PAUL J. (CDC/DDPHSS/NCHS/DRM)</cp:lastModifiedBy>
  <cp:revision>83</cp:revision>
  <dcterms:created xsi:type="dcterms:W3CDTF">2019-05-13T20:36:46Z</dcterms:created>
  <dcterms:modified xsi:type="dcterms:W3CDTF">2019-07-10T16:22:25Z</dcterms:modified>
</cp:coreProperties>
</file>